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1"/>
  </p:handoutMasterIdLst>
  <p:sldIdLst>
    <p:sldId id="342" r:id="rId2"/>
    <p:sldId id="319" r:id="rId3"/>
    <p:sldId id="276" r:id="rId4"/>
    <p:sldId id="268" r:id="rId5"/>
    <p:sldId id="353" r:id="rId6"/>
    <p:sldId id="354" r:id="rId7"/>
    <p:sldId id="355" r:id="rId8"/>
    <p:sldId id="356" r:id="rId9"/>
    <p:sldId id="266" r:id="rId10"/>
    <p:sldId id="349" r:id="rId11"/>
    <p:sldId id="283" r:id="rId12"/>
    <p:sldId id="343" r:id="rId13"/>
    <p:sldId id="357" r:id="rId14"/>
    <p:sldId id="345" r:id="rId15"/>
    <p:sldId id="346" r:id="rId16"/>
    <p:sldId id="344" r:id="rId17"/>
    <p:sldId id="273" r:id="rId18"/>
    <p:sldId id="352" r:id="rId19"/>
    <p:sldId id="274" r:id="rId20"/>
  </p:sldIdLst>
  <p:sldSz cx="12192000" cy="6858000"/>
  <p:notesSz cx="9240838" cy="6954838"/>
  <p:defaultTextStyle>
    <a:defPPr>
      <a:defRPr lang="lv-LV"/>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iga Gargurne" initials="DG" lastIdx="10" clrIdx="0"/>
  <p:cmAuthor id="2" name="Kristīne Rolle" initials="KR" lastIdx="2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61" autoAdjust="0"/>
    <p:restoredTop sz="94660"/>
  </p:normalViewPr>
  <p:slideViewPr>
    <p:cSldViewPr snapToGrid="0">
      <p:cViewPr varScale="1">
        <p:scale>
          <a:sx n="98" d="100"/>
          <a:sy n="98" d="100"/>
        </p:scale>
        <p:origin x="114" y="45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alvenes vietturis 1">
            <a:extLst>
              <a:ext uri="{FF2B5EF4-FFF2-40B4-BE49-F238E27FC236}">
                <a16:creationId xmlns:a16="http://schemas.microsoft.com/office/drawing/2014/main" id="{C7D4D662-9D08-4596-19C9-0CF77601897A}"/>
              </a:ext>
            </a:extLst>
          </p:cNvPr>
          <p:cNvSpPr>
            <a:spLocks noGrp="1"/>
          </p:cNvSpPr>
          <p:nvPr>
            <p:ph type="hdr" sz="quarter"/>
          </p:nvPr>
        </p:nvSpPr>
        <p:spPr>
          <a:xfrm>
            <a:off x="0" y="0"/>
            <a:ext cx="4003675" cy="349250"/>
          </a:xfrm>
          <a:prstGeom prst="rect">
            <a:avLst/>
          </a:prstGeom>
        </p:spPr>
        <p:txBody>
          <a:bodyPr vert="horz" lIns="92546" tIns="46273" rIns="92546" bIns="46273" rtlCol="0"/>
          <a:lstStyle>
            <a:lvl1pPr algn="l">
              <a:defRPr sz="1200"/>
            </a:lvl1pPr>
          </a:lstStyle>
          <a:p>
            <a:pPr>
              <a:defRPr/>
            </a:pPr>
            <a:endParaRPr lang="lv-LV"/>
          </a:p>
        </p:txBody>
      </p:sp>
      <p:sp>
        <p:nvSpPr>
          <p:cNvPr id="3" name="Datuma vietturis 2">
            <a:extLst>
              <a:ext uri="{FF2B5EF4-FFF2-40B4-BE49-F238E27FC236}">
                <a16:creationId xmlns:a16="http://schemas.microsoft.com/office/drawing/2014/main" id="{09746DDA-6664-DEDD-A289-D11480B2BF9D}"/>
              </a:ext>
            </a:extLst>
          </p:cNvPr>
          <p:cNvSpPr>
            <a:spLocks noGrp="1"/>
          </p:cNvSpPr>
          <p:nvPr>
            <p:ph type="dt" sz="quarter" idx="1"/>
          </p:nvPr>
        </p:nvSpPr>
        <p:spPr>
          <a:xfrm>
            <a:off x="5233988" y="0"/>
            <a:ext cx="4005262" cy="349250"/>
          </a:xfrm>
          <a:prstGeom prst="rect">
            <a:avLst/>
          </a:prstGeom>
        </p:spPr>
        <p:txBody>
          <a:bodyPr vert="horz" lIns="92546" tIns="46273" rIns="92546" bIns="46273" rtlCol="0"/>
          <a:lstStyle>
            <a:lvl1pPr algn="r">
              <a:defRPr sz="1200"/>
            </a:lvl1pPr>
          </a:lstStyle>
          <a:p>
            <a:pPr>
              <a:defRPr/>
            </a:pPr>
            <a:fld id="{3B619CBC-6E58-B640-84DD-6B0D08DC15AD}" type="datetimeFigureOut">
              <a:rPr lang="lv-LV"/>
              <a:pPr>
                <a:defRPr/>
              </a:pPr>
              <a:t>25.10.2023</a:t>
            </a:fld>
            <a:endParaRPr lang="lv-LV"/>
          </a:p>
        </p:txBody>
      </p:sp>
      <p:sp>
        <p:nvSpPr>
          <p:cNvPr id="4" name="Kājenes vietturis 3">
            <a:extLst>
              <a:ext uri="{FF2B5EF4-FFF2-40B4-BE49-F238E27FC236}">
                <a16:creationId xmlns:a16="http://schemas.microsoft.com/office/drawing/2014/main" id="{7260BFEB-37FC-93D3-F899-B7BA9C3CF70D}"/>
              </a:ext>
            </a:extLst>
          </p:cNvPr>
          <p:cNvSpPr>
            <a:spLocks noGrp="1"/>
          </p:cNvSpPr>
          <p:nvPr>
            <p:ph type="ftr" sz="quarter" idx="2"/>
          </p:nvPr>
        </p:nvSpPr>
        <p:spPr>
          <a:xfrm>
            <a:off x="0" y="6605588"/>
            <a:ext cx="4003675" cy="349250"/>
          </a:xfrm>
          <a:prstGeom prst="rect">
            <a:avLst/>
          </a:prstGeom>
        </p:spPr>
        <p:txBody>
          <a:bodyPr vert="horz" lIns="92546" tIns="46273" rIns="92546" bIns="46273" rtlCol="0" anchor="b"/>
          <a:lstStyle>
            <a:lvl1pPr algn="l">
              <a:defRPr sz="1200"/>
            </a:lvl1pPr>
          </a:lstStyle>
          <a:p>
            <a:pPr>
              <a:defRPr/>
            </a:pPr>
            <a:endParaRPr lang="lv-LV"/>
          </a:p>
        </p:txBody>
      </p:sp>
      <p:sp>
        <p:nvSpPr>
          <p:cNvPr id="5" name="Slaida numura vietturis 4">
            <a:extLst>
              <a:ext uri="{FF2B5EF4-FFF2-40B4-BE49-F238E27FC236}">
                <a16:creationId xmlns:a16="http://schemas.microsoft.com/office/drawing/2014/main" id="{00DD009F-E9BF-FD9A-A4A3-A494E426AF40}"/>
              </a:ext>
            </a:extLst>
          </p:cNvPr>
          <p:cNvSpPr>
            <a:spLocks noGrp="1"/>
          </p:cNvSpPr>
          <p:nvPr>
            <p:ph type="sldNum" sz="quarter" idx="3"/>
          </p:nvPr>
        </p:nvSpPr>
        <p:spPr>
          <a:xfrm>
            <a:off x="5233988" y="6605588"/>
            <a:ext cx="4005262" cy="349250"/>
          </a:xfrm>
          <a:prstGeom prst="rect">
            <a:avLst/>
          </a:prstGeom>
        </p:spPr>
        <p:txBody>
          <a:bodyPr vert="horz" wrap="square" lIns="92546" tIns="46273" rIns="92546" bIns="46273" numCol="1" anchor="b" anchorCtr="0" compatLnSpc="1">
            <a:prstTxWarp prst="textNoShape">
              <a:avLst/>
            </a:prstTxWarp>
          </a:bodyPr>
          <a:lstStyle>
            <a:lvl1pPr algn="r">
              <a:defRPr sz="1200"/>
            </a:lvl1pPr>
          </a:lstStyle>
          <a:p>
            <a:pPr>
              <a:defRPr/>
            </a:pPr>
            <a:fld id="{48012B4E-E411-8B48-B200-1BD3116D1BDF}" type="slidenum">
              <a:rPr lang="lv-LV" altLang="lv-LV"/>
              <a:pPr>
                <a:defRPr/>
              </a:pPr>
              <a:t>‹#›</a:t>
            </a:fld>
            <a:endParaRPr lang="lv-LV" altLang="lv-LV"/>
          </a:p>
        </p:txBody>
      </p:sp>
    </p:spTree>
    <p:extLst>
      <p:ext uri="{BB962C8B-B14F-4D97-AF65-F5344CB8AC3E}">
        <p14:creationId xmlns:p14="http://schemas.microsoft.com/office/powerpoint/2010/main" val="258591104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Virsraksts 1"/>
          <p:cNvSpPr>
            <a:spLocks noGrp="1"/>
          </p:cNvSpPr>
          <p:nvPr>
            <p:ph type="ctrTitle"/>
          </p:nvPr>
        </p:nvSpPr>
        <p:spPr>
          <a:xfrm>
            <a:off x="1524000" y="1122363"/>
            <a:ext cx="9144000" cy="2387600"/>
          </a:xfrm>
        </p:spPr>
        <p:txBody>
          <a:bodyPr anchor="b"/>
          <a:lstStyle>
            <a:lvl1pPr algn="ctr">
              <a:defRPr sz="6000"/>
            </a:lvl1pPr>
          </a:lstStyle>
          <a:p>
            <a:r>
              <a:rPr lang="lv-LV"/>
              <a:t>Rediģēt šablona virsraksta stilu</a:t>
            </a:r>
          </a:p>
        </p:txBody>
      </p:sp>
      <p:sp>
        <p:nvSpPr>
          <p:cNvPr id="3" name="Apakšvirsrakst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Rediģēt šablona apakšvirsraksta stilu</a:t>
            </a:r>
          </a:p>
        </p:txBody>
      </p:sp>
      <p:sp>
        <p:nvSpPr>
          <p:cNvPr id="4" name="Datuma vietturis 3">
            <a:extLst>
              <a:ext uri="{FF2B5EF4-FFF2-40B4-BE49-F238E27FC236}">
                <a16:creationId xmlns:a16="http://schemas.microsoft.com/office/drawing/2014/main" id="{5452F0F1-DBD5-3334-9846-C0B75FFAF89F}"/>
              </a:ext>
            </a:extLst>
          </p:cNvPr>
          <p:cNvSpPr>
            <a:spLocks noGrp="1"/>
          </p:cNvSpPr>
          <p:nvPr>
            <p:ph type="dt" sz="half" idx="10"/>
          </p:nvPr>
        </p:nvSpPr>
        <p:spPr/>
        <p:txBody>
          <a:bodyPr/>
          <a:lstStyle>
            <a:lvl1pPr>
              <a:defRPr/>
            </a:lvl1pPr>
          </a:lstStyle>
          <a:p>
            <a:pPr>
              <a:defRPr/>
            </a:pPr>
            <a:fld id="{6E0FED52-7EFB-D54F-8029-E1A3EBA9A446}" type="datetimeFigureOut">
              <a:rPr lang="lv-LV"/>
              <a:pPr>
                <a:defRPr/>
              </a:pPr>
              <a:t>25.10.2023</a:t>
            </a:fld>
            <a:endParaRPr lang="lv-LV"/>
          </a:p>
        </p:txBody>
      </p:sp>
      <p:sp>
        <p:nvSpPr>
          <p:cNvPr id="5" name="Kājenes vietturis 4">
            <a:extLst>
              <a:ext uri="{FF2B5EF4-FFF2-40B4-BE49-F238E27FC236}">
                <a16:creationId xmlns:a16="http://schemas.microsoft.com/office/drawing/2014/main" id="{186A50FD-5E8D-B0FC-B85F-5EECB3BC07DA}"/>
              </a:ext>
            </a:extLst>
          </p:cNvPr>
          <p:cNvSpPr>
            <a:spLocks noGrp="1"/>
          </p:cNvSpPr>
          <p:nvPr>
            <p:ph type="ftr" sz="quarter" idx="11"/>
          </p:nvPr>
        </p:nvSpPr>
        <p:spPr/>
        <p:txBody>
          <a:bodyPr/>
          <a:lstStyle>
            <a:lvl1pPr>
              <a:defRPr/>
            </a:lvl1pPr>
          </a:lstStyle>
          <a:p>
            <a:pPr>
              <a:defRPr/>
            </a:pPr>
            <a:endParaRPr lang="lv-LV"/>
          </a:p>
        </p:txBody>
      </p:sp>
      <p:sp>
        <p:nvSpPr>
          <p:cNvPr id="6" name="Slaida numura vietturis 5">
            <a:extLst>
              <a:ext uri="{FF2B5EF4-FFF2-40B4-BE49-F238E27FC236}">
                <a16:creationId xmlns:a16="http://schemas.microsoft.com/office/drawing/2014/main" id="{F5F7EA69-CC51-FA4A-815D-76A2AC405B23}"/>
              </a:ext>
            </a:extLst>
          </p:cNvPr>
          <p:cNvSpPr>
            <a:spLocks noGrp="1"/>
          </p:cNvSpPr>
          <p:nvPr>
            <p:ph type="sldNum" sz="quarter" idx="12"/>
          </p:nvPr>
        </p:nvSpPr>
        <p:spPr/>
        <p:txBody>
          <a:bodyPr/>
          <a:lstStyle>
            <a:lvl1pPr>
              <a:defRPr/>
            </a:lvl1pPr>
          </a:lstStyle>
          <a:p>
            <a:pPr>
              <a:defRPr/>
            </a:pPr>
            <a:fld id="{0FF471D2-843F-7F48-BFAF-193C1E471BCD}" type="slidenum">
              <a:rPr lang="lv-LV" altLang="lv-LV"/>
              <a:pPr>
                <a:defRPr/>
              </a:pPr>
              <a:t>‹#›</a:t>
            </a:fld>
            <a:endParaRPr lang="lv-LV" altLang="lv-LV"/>
          </a:p>
        </p:txBody>
      </p:sp>
    </p:spTree>
    <p:extLst>
      <p:ext uri="{BB962C8B-B14F-4D97-AF65-F5344CB8AC3E}">
        <p14:creationId xmlns:p14="http://schemas.microsoft.com/office/powerpoint/2010/main" val="3420690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p>
        </p:txBody>
      </p:sp>
      <p:sp>
        <p:nvSpPr>
          <p:cNvPr id="3" name="Vertikāls teksta vietturis 2"/>
          <p:cNvSpPr>
            <a:spLocks noGrp="1"/>
          </p:cNvSpPr>
          <p:nvPr>
            <p:ph type="body" orient="vert" idx="1"/>
          </p:nvPr>
        </p:nvSpPr>
        <p:spPr/>
        <p:txBody>
          <a:bodyPr vert="eaVe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A4097495-2E3D-35CA-8A75-B290C28E9B64}"/>
              </a:ext>
            </a:extLst>
          </p:cNvPr>
          <p:cNvSpPr>
            <a:spLocks noGrp="1"/>
          </p:cNvSpPr>
          <p:nvPr>
            <p:ph type="dt" sz="half" idx="10"/>
          </p:nvPr>
        </p:nvSpPr>
        <p:spPr/>
        <p:txBody>
          <a:bodyPr/>
          <a:lstStyle>
            <a:lvl1pPr>
              <a:defRPr/>
            </a:lvl1pPr>
          </a:lstStyle>
          <a:p>
            <a:pPr>
              <a:defRPr/>
            </a:pPr>
            <a:fld id="{D3C0842E-A609-1E46-A614-37DD2B1D9237}" type="datetimeFigureOut">
              <a:rPr lang="lv-LV"/>
              <a:pPr>
                <a:defRPr/>
              </a:pPr>
              <a:t>25.10.2023</a:t>
            </a:fld>
            <a:endParaRPr lang="lv-LV"/>
          </a:p>
        </p:txBody>
      </p:sp>
      <p:sp>
        <p:nvSpPr>
          <p:cNvPr id="5" name="Kājenes vietturis 4">
            <a:extLst>
              <a:ext uri="{FF2B5EF4-FFF2-40B4-BE49-F238E27FC236}">
                <a16:creationId xmlns:a16="http://schemas.microsoft.com/office/drawing/2014/main" id="{2D14DA57-2766-6B59-3C34-CBBDE6294DFC}"/>
              </a:ext>
            </a:extLst>
          </p:cNvPr>
          <p:cNvSpPr>
            <a:spLocks noGrp="1"/>
          </p:cNvSpPr>
          <p:nvPr>
            <p:ph type="ftr" sz="quarter" idx="11"/>
          </p:nvPr>
        </p:nvSpPr>
        <p:spPr/>
        <p:txBody>
          <a:bodyPr/>
          <a:lstStyle>
            <a:lvl1pPr>
              <a:defRPr/>
            </a:lvl1pPr>
          </a:lstStyle>
          <a:p>
            <a:pPr>
              <a:defRPr/>
            </a:pPr>
            <a:endParaRPr lang="lv-LV"/>
          </a:p>
        </p:txBody>
      </p:sp>
      <p:sp>
        <p:nvSpPr>
          <p:cNvPr id="6" name="Slaida numura vietturis 5">
            <a:extLst>
              <a:ext uri="{FF2B5EF4-FFF2-40B4-BE49-F238E27FC236}">
                <a16:creationId xmlns:a16="http://schemas.microsoft.com/office/drawing/2014/main" id="{745250CD-2A2D-17F3-4765-46E83A0D18BE}"/>
              </a:ext>
            </a:extLst>
          </p:cNvPr>
          <p:cNvSpPr>
            <a:spLocks noGrp="1"/>
          </p:cNvSpPr>
          <p:nvPr>
            <p:ph type="sldNum" sz="quarter" idx="12"/>
          </p:nvPr>
        </p:nvSpPr>
        <p:spPr/>
        <p:txBody>
          <a:bodyPr/>
          <a:lstStyle>
            <a:lvl1pPr>
              <a:defRPr/>
            </a:lvl1pPr>
          </a:lstStyle>
          <a:p>
            <a:pPr>
              <a:defRPr/>
            </a:pPr>
            <a:fld id="{77CB273C-9967-F241-96D4-B78C575CB91A}" type="slidenum">
              <a:rPr lang="lv-LV" altLang="lv-LV"/>
              <a:pPr>
                <a:defRPr/>
              </a:pPr>
              <a:t>‹#›</a:t>
            </a:fld>
            <a:endParaRPr lang="lv-LV" altLang="lv-LV"/>
          </a:p>
        </p:txBody>
      </p:sp>
    </p:spTree>
    <p:extLst>
      <p:ext uri="{BB962C8B-B14F-4D97-AF65-F5344CB8AC3E}">
        <p14:creationId xmlns:p14="http://schemas.microsoft.com/office/powerpoint/2010/main" val="3471267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p:cNvSpPr>
            <a:spLocks noGrp="1"/>
          </p:cNvSpPr>
          <p:nvPr>
            <p:ph type="title" orient="vert"/>
          </p:nvPr>
        </p:nvSpPr>
        <p:spPr>
          <a:xfrm>
            <a:off x="8724900" y="365125"/>
            <a:ext cx="2628900" cy="5811838"/>
          </a:xfrm>
        </p:spPr>
        <p:txBody>
          <a:bodyPr vert="eaVert"/>
          <a:lstStyle/>
          <a:p>
            <a:r>
              <a:rPr lang="lv-LV"/>
              <a:t>Rediģēt šablona virsraksta stilu</a:t>
            </a:r>
          </a:p>
        </p:txBody>
      </p:sp>
      <p:sp>
        <p:nvSpPr>
          <p:cNvPr id="3" name="Vertikāls teksta vietturis 2"/>
          <p:cNvSpPr>
            <a:spLocks noGrp="1"/>
          </p:cNvSpPr>
          <p:nvPr>
            <p:ph type="body" orient="vert" idx="1"/>
          </p:nvPr>
        </p:nvSpPr>
        <p:spPr>
          <a:xfrm>
            <a:off x="838200" y="365125"/>
            <a:ext cx="7734300" cy="5811838"/>
          </a:xfrm>
        </p:spPr>
        <p:txBody>
          <a:bodyPr vert="eaVe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32004441-1137-28F2-2E50-BC0F8573822F}"/>
              </a:ext>
            </a:extLst>
          </p:cNvPr>
          <p:cNvSpPr>
            <a:spLocks noGrp="1"/>
          </p:cNvSpPr>
          <p:nvPr>
            <p:ph type="dt" sz="half" idx="10"/>
          </p:nvPr>
        </p:nvSpPr>
        <p:spPr/>
        <p:txBody>
          <a:bodyPr/>
          <a:lstStyle>
            <a:lvl1pPr>
              <a:defRPr/>
            </a:lvl1pPr>
          </a:lstStyle>
          <a:p>
            <a:pPr>
              <a:defRPr/>
            </a:pPr>
            <a:fld id="{ABFBA3CE-02A4-1943-BD18-7EDD5C943E03}" type="datetimeFigureOut">
              <a:rPr lang="lv-LV"/>
              <a:pPr>
                <a:defRPr/>
              </a:pPr>
              <a:t>25.10.2023</a:t>
            </a:fld>
            <a:endParaRPr lang="lv-LV"/>
          </a:p>
        </p:txBody>
      </p:sp>
      <p:sp>
        <p:nvSpPr>
          <p:cNvPr id="5" name="Kājenes vietturis 4">
            <a:extLst>
              <a:ext uri="{FF2B5EF4-FFF2-40B4-BE49-F238E27FC236}">
                <a16:creationId xmlns:a16="http://schemas.microsoft.com/office/drawing/2014/main" id="{DDA75BD8-93E2-02CA-4520-CD55579117CC}"/>
              </a:ext>
            </a:extLst>
          </p:cNvPr>
          <p:cNvSpPr>
            <a:spLocks noGrp="1"/>
          </p:cNvSpPr>
          <p:nvPr>
            <p:ph type="ftr" sz="quarter" idx="11"/>
          </p:nvPr>
        </p:nvSpPr>
        <p:spPr/>
        <p:txBody>
          <a:bodyPr/>
          <a:lstStyle>
            <a:lvl1pPr>
              <a:defRPr/>
            </a:lvl1pPr>
          </a:lstStyle>
          <a:p>
            <a:pPr>
              <a:defRPr/>
            </a:pPr>
            <a:endParaRPr lang="lv-LV"/>
          </a:p>
        </p:txBody>
      </p:sp>
      <p:sp>
        <p:nvSpPr>
          <p:cNvPr id="6" name="Slaida numura vietturis 5">
            <a:extLst>
              <a:ext uri="{FF2B5EF4-FFF2-40B4-BE49-F238E27FC236}">
                <a16:creationId xmlns:a16="http://schemas.microsoft.com/office/drawing/2014/main" id="{A20221D6-CE02-C8BC-8016-73BE04AA108F}"/>
              </a:ext>
            </a:extLst>
          </p:cNvPr>
          <p:cNvSpPr>
            <a:spLocks noGrp="1"/>
          </p:cNvSpPr>
          <p:nvPr>
            <p:ph type="sldNum" sz="quarter" idx="12"/>
          </p:nvPr>
        </p:nvSpPr>
        <p:spPr/>
        <p:txBody>
          <a:bodyPr/>
          <a:lstStyle>
            <a:lvl1pPr>
              <a:defRPr/>
            </a:lvl1pPr>
          </a:lstStyle>
          <a:p>
            <a:pPr>
              <a:defRPr/>
            </a:pPr>
            <a:fld id="{D70A7E02-0F1E-0541-B2F0-3980EA957265}" type="slidenum">
              <a:rPr lang="lv-LV" altLang="lv-LV"/>
              <a:pPr>
                <a:defRPr/>
              </a:pPr>
              <a:t>‹#›</a:t>
            </a:fld>
            <a:endParaRPr lang="lv-LV" altLang="lv-LV"/>
          </a:p>
        </p:txBody>
      </p:sp>
    </p:spTree>
    <p:extLst>
      <p:ext uri="{BB962C8B-B14F-4D97-AF65-F5344CB8AC3E}">
        <p14:creationId xmlns:p14="http://schemas.microsoft.com/office/powerpoint/2010/main" val="113686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p>
        </p:txBody>
      </p:sp>
      <p:sp>
        <p:nvSpPr>
          <p:cNvPr id="3" name="Satura vietturis 2"/>
          <p:cNvSpPr>
            <a:spLocks noGrp="1"/>
          </p:cNvSpPr>
          <p:nvPr>
            <p:ph idx="1"/>
          </p:nvPr>
        </p:nvSpPr>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08B339C1-82AD-8CAB-4435-C8AF6E4D810E}"/>
              </a:ext>
            </a:extLst>
          </p:cNvPr>
          <p:cNvSpPr>
            <a:spLocks noGrp="1"/>
          </p:cNvSpPr>
          <p:nvPr>
            <p:ph type="dt" sz="half" idx="10"/>
          </p:nvPr>
        </p:nvSpPr>
        <p:spPr/>
        <p:txBody>
          <a:bodyPr/>
          <a:lstStyle>
            <a:lvl1pPr>
              <a:defRPr/>
            </a:lvl1pPr>
          </a:lstStyle>
          <a:p>
            <a:pPr>
              <a:defRPr/>
            </a:pPr>
            <a:fld id="{B3183D8C-BB08-6E4F-BACF-B67A7BB1D074}" type="datetimeFigureOut">
              <a:rPr lang="lv-LV"/>
              <a:pPr>
                <a:defRPr/>
              </a:pPr>
              <a:t>25.10.2023</a:t>
            </a:fld>
            <a:endParaRPr lang="lv-LV"/>
          </a:p>
        </p:txBody>
      </p:sp>
      <p:sp>
        <p:nvSpPr>
          <p:cNvPr id="5" name="Kājenes vietturis 4">
            <a:extLst>
              <a:ext uri="{FF2B5EF4-FFF2-40B4-BE49-F238E27FC236}">
                <a16:creationId xmlns:a16="http://schemas.microsoft.com/office/drawing/2014/main" id="{8D7C15DA-D352-F348-A388-FD204C165AEC}"/>
              </a:ext>
            </a:extLst>
          </p:cNvPr>
          <p:cNvSpPr>
            <a:spLocks noGrp="1"/>
          </p:cNvSpPr>
          <p:nvPr>
            <p:ph type="ftr" sz="quarter" idx="11"/>
          </p:nvPr>
        </p:nvSpPr>
        <p:spPr/>
        <p:txBody>
          <a:bodyPr/>
          <a:lstStyle>
            <a:lvl1pPr>
              <a:defRPr/>
            </a:lvl1pPr>
          </a:lstStyle>
          <a:p>
            <a:pPr>
              <a:defRPr/>
            </a:pPr>
            <a:endParaRPr lang="lv-LV"/>
          </a:p>
        </p:txBody>
      </p:sp>
      <p:sp>
        <p:nvSpPr>
          <p:cNvPr id="6" name="Slaida numura vietturis 5">
            <a:extLst>
              <a:ext uri="{FF2B5EF4-FFF2-40B4-BE49-F238E27FC236}">
                <a16:creationId xmlns:a16="http://schemas.microsoft.com/office/drawing/2014/main" id="{136D0180-5C65-E0E6-C093-A15EDEA897D3}"/>
              </a:ext>
            </a:extLst>
          </p:cNvPr>
          <p:cNvSpPr>
            <a:spLocks noGrp="1"/>
          </p:cNvSpPr>
          <p:nvPr>
            <p:ph type="sldNum" sz="quarter" idx="12"/>
          </p:nvPr>
        </p:nvSpPr>
        <p:spPr/>
        <p:txBody>
          <a:bodyPr/>
          <a:lstStyle>
            <a:lvl1pPr>
              <a:defRPr/>
            </a:lvl1pPr>
          </a:lstStyle>
          <a:p>
            <a:pPr>
              <a:defRPr/>
            </a:pPr>
            <a:fld id="{50A4A191-A5A3-8E49-ACF4-58395B65CD57}" type="slidenum">
              <a:rPr lang="lv-LV" altLang="lv-LV"/>
              <a:pPr>
                <a:defRPr/>
              </a:pPr>
              <a:t>‹#›</a:t>
            </a:fld>
            <a:endParaRPr lang="lv-LV" altLang="lv-LV"/>
          </a:p>
        </p:txBody>
      </p:sp>
    </p:spTree>
    <p:extLst>
      <p:ext uri="{BB962C8B-B14F-4D97-AF65-F5344CB8AC3E}">
        <p14:creationId xmlns:p14="http://schemas.microsoft.com/office/powerpoint/2010/main" val="1770080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p:cNvSpPr>
            <a:spLocks noGrp="1"/>
          </p:cNvSpPr>
          <p:nvPr>
            <p:ph type="title"/>
          </p:nvPr>
        </p:nvSpPr>
        <p:spPr>
          <a:xfrm>
            <a:off x="831850" y="1709738"/>
            <a:ext cx="10515600" cy="2852737"/>
          </a:xfrm>
        </p:spPr>
        <p:txBody>
          <a:bodyPr anchor="b"/>
          <a:lstStyle>
            <a:lvl1pPr>
              <a:defRPr sz="6000"/>
            </a:lvl1pPr>
          </a:lstStyle>
          <a:p>
            <a:r>
              <a:rPr lang="lv-LV"/>
              <a:t>Rediģēt šablona virsraksta stilu</a:t>
            </a:r>
          </a:p>
        </p:txBody>
      </p:sp>
      <p:sp>
        <p:nvSpPr>
          <p:cNvPr id="3" name="Teksta vietturi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v-LV"/>
              <a:t>Rediģēt šablona teksta stilus</a:t>
            </a:r>
          </a:p>
        </p:txBody>
      </p:sp>
      <p:sp>
        <p:nvSpPr>
          <p:cNvPr id="4" name="Datuma vietturis 3">
            <a:extLst>
              <a:ext uri="{FF2B5EF4-FFF2-40B4-BE49-F238E27FC236}">
                <a16:creationId xmlns:a16="http://schemas.microsoft.com/office/drawing/2014/main" id="{2BA91D67-9296-7B8D-6F18-F9BC501F42B3}"/>
              </a:ext>
            </a:extLst>
          </p:cNvPr>
          <p:cNvSpPr>
            <a:spLocks noGrp="1"/>
          </p:cNvSpPr>
          <p:nvPr>
            <p:ph type="dt" sz="half" idx="10"/>
          </p:nvPr>
        </p:nvSpPr>
        <p:spPr/>
        <p:txBody>
          <a:bodyPr/>
          <a:lstStyle>
            <a:lvl1pPr>
              <a:defRPr/>
            </a:lvl1pPr>
          </a:lstStyle>
          <a:p>
            <a:pPr>
              <a:defRPr/>
            </a:pPr>
            <a:fld id="{749A833E-2116-394C-95A1-15992D41D962}" type="datetimeFigureOut">
              <a:rPr lang="lv-LV"/>
              <a:pPr>
                <a:defRPr/>
              </a:pPr>
              <a:t>25.10.2023</a:t>
            </a:fld>
            <a:endParaRPr lang="lv-LV"/>
          </a:p>
        </p:txBody>
      </p:sp>
      <p:sp>
        <p:nvSpPr>
          <p:cNvPr id="5" name="Kājenes vietturis 4">
            <a:extLst>
              <a:ext uri="{FF2B5EF4-FFF2-40B4-BE49-F238E27FC236}">
                <a16:creationId xmlns:a16="http://schemas.microsoft.com/office/drawing/2014/main" id="{2B8429A3-D064-3FE2-3CA5-14CEFD60BEA1}"/>
              </a:ext>
            </a:extLst>
          </p:cNvPr>
          <p:cNvSpPr>
            <a:spLocks noGrp="1"/>
          </p:cNvSpPr>
          <p:nvPr>
            <p:ph type="ftr" sz="quarter" idx="11"/>
          </p:nvPr>
        </p:nvSpPr>
        <p:spPr/>
        <p:txBody>
          <a:bodyPr/>
          <a:lstStyle>
            <a:lvl1pPr>
              <a:defRPr/>
            </a:lvl1pPr>
          </a:lstStyle>
          <a:p>
            <a:pPr>
              <a:defRPr/>
            </a:pPr>
            <a:endParaRPr lang="lv-LV"/>
          </a:p>
        </p:txBody>
      </p:sp>
      <p:sp>
        <p:nvSpPr>
          <p:cNvPr id="6" name="Slaida numura vietturis 5">
            <a:extLst>
              <a:ext uri="{FF2B5EF4-FFF2-40B4-BE49-F238E27FC236}">
                <a16:creationId xmlns:a16="http://schemas.microsoft.com/office/drawing/2014/main" id="{51B868B9-E611-719E-76A6-33EEE6338B4B}"/>
              </a:ext>
            </a:extLst>
          </p:cNvPr>
          <p:cNvSpPr>
            <a:spLocks noGrp="1"/>
          </p:cNvSpPr>
          <p:nvPr>
            <p:ph type="sldNum" sz="quarter" idx="12"/>
          </p:nvPr>
        </p:nvSpPr>
        <p:spPr/>
        <p:txBody>
          <a:bodyPr/>
          <a:lstStyle>
            <a:lvl1pPr>
              <a:defRPr/>
            </a:lvl1pPr>
          </a:lstStyle>
          <a:p>
            <a:pPr>
              <a:defRPr/>
            </a:pPr>
            <a:fld id="{CC2B682F-8C2A-DA4C-B163-45D13AF689B1}" type="slidenum">
              <a:rPr lang="lv-LV" altLang="lv-LV"/>
              <a:pPr>
                <a:defRPr/>
              </a:pPr>
              <a:t>‹#›</a:t>
            </a:fld>
            <a:endParaRPr lang="lv-LV" altLang="lv-LV"/>
          </a:p>
        </p:txBody>
      </p:sp>
    </p:spTree>
    <p:extLst>
      <p:ext uri="{BB962C8B-B14F-4D97-AF65-F5344CB8AC3E}">
        <p14:creationId xmlns:p14="http://schemas.microsoft.com/office/powerpoint/2010/main" val="2854787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i">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p>
        </p:txBody>
      </p:sp>
      <p:sp>
        <p:nvSpPr>
          <p:cNvPr id="3" name="Satura vietturis 2"/>
          <p:cNvSpPr>
            <a:spLocks noGrp="1"/>
          </p:cNvSpPr>
          <p:nvPr>
            <p:ph sz="half" idx="1"/>
          </p:nvPr>
        </p:nvSpPr>
        <p:spPr>
          <a:xfrm>
            <a:off x="838200" y="1825625"/>
            <a:ext cx="5181600" cy="4351338"/>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Satura vietturis 3"/>
          <p:cNvSpPr>
            <a:spLocks noGrp="1"/>
          </p:cNvSpPr>
          <p:nvPr>
            <p:ph sz="half" idx="2"/>
          </p:nvPr>
        </p:nvSpPr>
        <p:spPr>
          <a:xfrm>
            <a:off x="6172200" y="1825625"/>
            <a:ext cx="5181600" cy="4351338"/>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Datuma vietturis 3">
            <a:extLst>
              <a:ext uri="{FF2B5EF4-FFF2-40B4-BE49-F238E27FC236}">
                <a16:creationId xmlns:a16="http://schemas.microsoft.com/office/drawing/2014/main" id="{FAC8BD44-D4F7-630A-C839-DF124EA333DD}"/>
              </a:ext>
            </a:extLst>
          </p:cNvPr>
          <p:cNvSpPr>
            <a:spLocks noGrp="1"/>
          </p:cNvSpPr>
          <p:nvPr>
            <p:ph type="dt" sz="half" idx="10"/>
          </p:nvPr>
        </p:nvSpPr>
        <p:spPr/>
        <p:txBody>
          <a:bodyPr/>
          <a:lstStyle>
            <a:lvl1pPr>
              <a:defRPr/>
            </a:lvl1pPr>
          </a:lstStyle>
          <a:p>
            <a:pPr>
              <a:defRPr/>
            </a:pPr>
            <a:fld id="{073C3F58-B19C-9445-AB30-13007466CEC1}" type="datetimeFigureOut">
              <a:rPr lang="lv-LV"/>
              <a:pPr>
                <a:defRPr/>
              </a:pPr>
              <a:t>25.10.2023</a:t>
            </a:fld>
            <a:endParaRPr lang="lv-LV"/>
          </a:p>
        </p:txBody>
      </p:sp>
      <p:sp>
        <p:nvSpPr>
          <p:cNvPr id="6" name="Kājenes vietturis 4">
            <a:extLst>
              <a:ext uri="{FF2B5EF4-FFF2-40B4-BE49-F238E27FC236}">
                <a16:creationId xmlns:a16="http://schemas.microsoft.com/office/drawing/2014/main" id="{EC4FB1F9-86AD-6E43-A982-6986529AF907}"/>
              </a:ext>
            </a:extLst>
          </p:cNvPr>
          <p:cNvSpPr>
            <a:spLocks noGrp="1"/>
          </p:cNvSpPr>
          <p:nvPr>
            <p:ph type="ftr" sz="quarter" idx="11"/>
          </p:nvPr>
        </p:nvSpPr>
        <p:spPr/>
        <p:txBody>
          <a:bodyPr/>
          <a:lstStyle>
            <a:lvl1pPr>
              <a:defRPr/>
            </a:lvl1pPr>
          </a:lstStyle>
          <a:p>
            <a:pPr>
              <a:defRPr/>
            </a:pPr>
            <a:endParaRPr lang="lv-LV"/>
          </a:p>
        </p:txBody>
      </p:sp>
      <p:sp>
        <p:nvSpPr>
          <p:cNvPr id="7" name="Slaida numura vietturis 5">
            <a:extLst>
              <a:ext uri="{FF2B5EF4-FFF2-40B4-BE49-F238E27FC236}">
                <a16:creationId xmlns:a16="http://schemas.microsoft.com/office/drawing/2014/main" id="{910F478F-5A06-3D34-C755-0406F5DD744E}"/>
              </a:ext>
            </a:extLst>
          </p:cNvPr>
          <p:cNvSpPr>
            <a:spLocks noGrp="1"/>
          </p:cNvSpPr>
          <p:nvPr>
            <p:ph type="sldNum" sz="quarter" idx="12"/>
          </p:nvPr>
        </p:nvSpPr>
        <p:spPr/>
        <p:txBody>
          <a:bodyPr/>
          <a:lstStyle>
            <a:lvl1pPr>
              <a:defRPr/>
            </a:lvl1pPr>
          </a:lstStyle>
          <a:p>
            <a:pPr>
              <a:defRPr/>
            </a:pPr>
            <a:fld id="{AF2441E1-0E3D-2C4B-93CF-A51F42E5CE87}" type="slidenum">
              <a:rPr lang="lv-LV" altLang="lv-LV"/>
              <a:pPr>
                <a:defRPr/>
              </a:pPr>
              <a:t>‹#›</a:t>
            </a:fld>
            <a:endParaRPr lang="lv-LV" altLang="lv-LV"/>
          </a:p>
        </p:txBody>
      </p:sp>
    </p:spTree>
    <p:extLst>
      <p:ext uri="{BB962C8B-B14F-4D97-AF65-F5344CB8AC3E}">
        <p14:creationId xmlns:p14="http://schemas.microsoft.com/office/powerpoint/2010/main" val="1635982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p:cNvSpPr>
            <a:spLocks noGrp="1"/>
          </p:cNvSpPr>
          <p:nvPr>
            <p:ph type="title"/>
          </p:nvPr>
        </p:nvSpPr>
        <p:spPr>
          <a:xfrm>
            <a:off x="839788" y="365125"/>
            <a:ext cx="10515600" cy="1325563"/>
          </a:xfrm>
        </p:spPr>
        <p:txBody>
          <a:bodyPr/>
          <a:lstStyle/>
          <a:p>
            <a:r>
              <a:rPr lang="lv-LV"/>
              <a:t>Rediģēt šablona virsraksta stilu</a:t>
            </a:r>
          </a:p>
        </p:txBody>
      </p:sp>
      <p:sp>
        <p:nvSpPr>
          <p:cNvPr id="3" name="Teksta vietturi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Rediģēt šablona teksta stilus</a:t>
            </a:r>
          </a:p>
        </p:txBody>
      </p:sp>
      <p:sp>
        <p:nvSpPr>
          <p:cNvPr id="4" name="Satura vietturis 3"/>
          <p:cNvSpPr>
            <a:spLocks noGrp="1"/>
          </p:cNvSpPr>
          <p:nvPr>
            <p:ph sz="half" idx="2"/>
          </p:nvPr>
        </p:nvSpPr>
        <p:spPr>
          <a:xfrm>
            <a:off x="839788" y="2505075"/>
            <a:ext cx="5157787" cy="3684588"/>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Teksta vietturi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Rediģēt šablona teksta stilus</a:t>
            </a:r>
          </a:p>
        </p:txBody>
      </p:sp>
      <p:sp>
        <p:nvSpPr>
          <p:cNvPr id="6" name="Satura vietturis 5"/>
          <p:cNvSpPr>
            <a:spLocks noGrp="1"/>
          </p:cNvSpPr>
          <p:nvPr>
            <p:ph sz="quarter" idx="4"/>
          </p:nvPr>
        </p:nvSpPr>
        <p:spPr>
          <a:xfrm>
            <a:off x="6172200" y="2505075"/>
            <a:ext cx="5183188" cy="3684588"/>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7" name="Datuma vietturis 3">
            <a:extLst>
              <a:ext uri="{FF2B5EF4-FFF2-40B4-BE49-F238E27FC236}">
                <a16:creationId xmlns:a16="http://schemas.microsoft.com/office/drawing/2014/main" id="{1DC309E0-D0EB-9060-D832-85DB2E3203C0}"/>
              </a:ext>
            </a:extLst>
          </p:cNvPr>
          <p:cNvSpPr>
            <a:spLocks noGrp="1"/>
          </p:cNvSpPr>
          <p:nvPr>
            <p:ph type="dt" sz="half" idx="10"/>
          </p:nvPr>
        </p:nvSpPr>
        <p:spPr/>
        <p:txBody>
          <a:bodyPr/>
          <a:lstStyle>
            <a:lvl1pPr>
              <a:defRPr/>
            </a:lvl1pPr>
          </a:lstStyle>
          <a:p>
            <a:pPr>
              <a:defRPr/>
            </a:pPr>
            <a:fld id="{6AD44356-EFE4-8349-927C-3B748F603E2A}" type="datetimeFigureOut">
              <a:rPr lang="lv-LV"/>
              <a:pPr>
                <a:defRPr/>
              </a:pPr>
              <a:t>25.10.2023</a:t>
            </a:fld>
            <a:endParaRPr lang="lv-LV"/>
          </a:p>
        </p:txBody>
      </p:sp>
      <p:sp>
        <p:nvSpPr>
          <p:cNvPr id="8" name="Kājenes vietturis 4">
            <a:extLst>
              <a:ext uri="{FF2B5EF4-FFF2-40B4-BE49-F238E27FC236}">
                <a16:creationId xmlns:a16="http://schemas.microsoft.com/office/drawing/2014/main" id="{C2E1AD6D-F183-D52B-C415-E62943F8D2E3}"/>
              </a:ext>
            </a:extLst>
          </p:cNvPr>
          <p:cNvSpPr>
            <a:spLocks noGrp="1"/>
          </p:cNvSpPr>
          <p:nvPr>
            <p:ph type="ftr" sz="quarter" idx="11"/>
          </p:nvPr>
        </p:nvSpPr>
        <p:spPr/>
        <p:txBody>
          <a:bodyPr/>
          <a:lstStyle>
            <a:lvl1pPr>
              <a:defRPr/>
            </a:lvl1pPr>
          </a:lstStyle>
          <a:p>
            <a:pPr>
              <a:defRPr/>
            </a:pPr>
            <a:endParaRPr lang="lv-LV"/>
          </a:p>
        </p:txBody>
      </p:sp>
      <p:sp>
        <p:nvSpPr>
          <p:cNvPr id="9" name="Slaida numura vietturis 5">
            <a:extLst>
              <a:ext uri="{FF2B5EF4-FFF2-40B4-BE49-F238E27FC236}">
                <a16:creationId xmlns:a16="http://schemas.microsoft.com/office/drawing/2014/main" id="{811FE466-0D64-98DA-E2D2-664FF963B550}"/>
              </a:ext>
            </a:extLst>
          </p:cNvPr>
          <p:cNvSpPr>
            <a:spLocks noGrp="1"/>
          </p:cNvSpPr>
          <p:nvPr>
            <p:ph type="sldNum" sz="quarter" idx="12"/>
          </p:nvPr>
        </p:nvSpPr>
        <p:spPr/>
        <p:txBody>
          <a:bodyPr/>
          <a:lstStyle>
            <a:lvl1pPr>
              <a:defRPr/>
            </a:lvl1pPr>
          </a:lstStyle>
          <a:p>
            <a:pPr>
              <a:defRPr/>
            </a:pPr>
            <a:fld id="{51F65F39-8DC3-7B43-A42F-49BDB3CA0F2B}" type="slidenum">
              <a:rPr lang="lv-LV" altLang="lv-LV"/>
              <a:pPr>
                <a:defRPr/>
              </a:pPr>
              <a:t>‹#›</a:t>
            </a:fld>
            <a:endParaRPr lang="lv-LV" altLang="lv-LV"/>
          </a:p>
        </p:txBody>
      </p:sp>
    </p:spTree>
    <p:extLst>
      <p:ext uri="{BB962C8B-B14F-4D97-AF65-F5344CB8AC3E}">
        <p14:creationId xmlns:p14="http://schemas.microsoft.com/office/powerpoint/2010/main" val="620188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p>
        </p:txBody>
      </p:sp>
      <p:sp>
        <p:nvSpPr>
          <p:cNvPr id="3" name="Datuma vietturis 3">
            <a:extLst>
              <a:ext uri="{FF2B5EF4-FFF2-40B4-BE49-F238E27FC236}">
                <a16:creationId xmlns:a16="http://schemas.microsoft.com/office/drawing/2014/main" id="{002D2297-2D06-140D-CEF4-3E147A52127A}"/>
              </a:ext>
            </a:extLst>
          </p:cNvPr>
          <p:cNvSpPr>
            <a:spLocks noGrp="1"/>
          </p:cNvSpPr>
          <p:nvPr>
            <p:ph type="dt" sz="half" idx="10"/>
          </p:nvPr>
        </p:nvSpPr>
        <p:spPr/>
        <p:txBody>
          <a:bodyPr/>
          <a:lstStyle>
            <a:lvl1pPr>
              <a:defRPr/>
            </a:lvl1pPr>
          </a:lstStyle>
          <a:p>
            <a:pPr>
              <a:defRPr/>
            </a:pPr>
            <a:fld id="{C57D3792-5899-1B4B-923F-F554D819AFD7}" type="datetimeFigureOut">
              <a:rPr lang="lv-LV"/>
              <a:pPr>
                <a:defRPr/>
              </a:pPr>
              <a:t>25.10.2023</a:t>
            </a:fld>
            <a:endParaRPr lang="lv-LV"/>
          </a:p>
        </p:txBody>
      </p:sp>
      <p:sp>
        <p:nvSpPr>
          <p:cNvPr id="4" name="Kājenes vietturis 4">
            <a:extLst>
              <a:ext uri="{FF2B5EF4-FFF2-40B4-BE49-F238E27FC236}">
                <a16:creationId xmlns:a16="http://schemas.microsoft.com/office/drawing/2014/main" id="{3FB1A2CD-AA70-465F-76FF-87DF29D90295}"/>
              </a:ext>
            </a:extLst>
          </p:cNvPr>
          <p:cNvSpPr>
            <a:spLocks noGrp="1"/>
          </p:cNvSpPr>
          <p:nvPr>
            <p:ph type="ftr" sz="quarter" idx="11"/>
          </p:nvPr>
        </p:nvSpPr>
        <p:spPr/>
        <p:txBody>
          <a:bodyPr/>
          <a:lstStyle>
            <a:lvl1pPr>
              <a:defRPr/>
            </a:lvl1pPr>
          </a:lstStyle>
          <a:p>
            <a:pPr>
              <a:defRPr/>
            </a:pPr>
            <a:endParaRPr lang="lv-LV"/>
          </a:p>
        </p:txBody>
      </p:sp>
      <p:sp>
        <p:nvSpPr>
          <p:cNvPr id="5" name="Slaida numura vietturis 5">
            <a:extLst>
              <a:ext uri="{FF2B5EF4-FFF2-40B4-BE49-F238E27FC236}">
                <a16:creationId xmlns:a16="http://schemas.microsoft.com/office/drawing/2014/main" id="{8D79BF60-DADE-5AEA-CCFC-68AB7ECA282B}"/>
              </a:ext>
            </a:extLst>
          </p:cNvPr>
          <p:cNvSpPr>
            <a:spLocks noGrp="1"/>
          </p:cNvSpPr>
          <p:nvPr>
            <p:ph type="sldNum" sz="quarter" idx="12"/>
          </p:nvPr>
        </p:nvSpPr>
        <p:spPr/>
        <p:txBody>
          <a:bodyPr/>
          <a:lstStyle>
            <a:lvl1pPr>
              <a:defRPr/>
            </a:lvl1pPr>
          </a:lstStyle>
          <a:p>
            <a:pPr>
              <a:defRPr/>
            </a:pPr>
            <a:fld id="{A77311D3-FE6C-4240-8C9A-FD1FBEE5CBB3}" type="slidenum">
              <a:rPr lang="lv-LV" altLang="lv-LV"/>
              <a:pPr>
                <a:defRPr/>
              </a:pPr>
              <a:t>‹#›</a:t>
            </a:fld>
            <a:endParaRPr lang="lv-LV" altLang="lv-LV"/>
          </a:p>
        </p:txBody>
      </p:sp>
    </p:spTree>
    <p:extLst>
      <p:ext uri="{BB962C8B-B14F-4D97-AF65-F5344CB8AC3E}">
        <p14:creationId xmlns:p14="http://schemas.microsoft.com/office/powerpoint/2010/main" val="416126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3">
            <a:extLst>
              <a:ext uri="{FF2B5EF4-FFF2-40B4-BE49-F238E27FC236}">
                <a16:creationId xmlns:a16="http://schemas.microsoft.com/office/drawing/2014/main" id="{8E84FF4D-47D7-66B0-E3B6-0388A5AF56AC}"/>
              </a:ext>
            </a:extLst>
          </p:cNvPr>
          <p:cNvSpPr>
            <a:spLocks noGrp="1"/>
          </p:cNvSpPr>
          <p:nvPr>
            <p:ph type="dt" sz="half" idx="10"/>
          </p:nvPr>
        </p:nvSpPr>
        <p:spPr/>
        <p:txBody>
          <a:bodyPr/>
          <a:lstStyle>
            <a:lvl1pPr>
              <a:defRPr/>
            </a:lvl1pPr>
          </a:lstStyle>
          <a:p>
            <a:pPr>
              <a:defRPr/>
            </a:pPr>
            <a:fld id="{3F7703B0-70DD-B24B-AE69-264E197421C7}" type="datetimeFigureOut">
              <a:rPr lang="lv-LV"/>
              <a:pPr>
                <a:defRPr/>
              </a:pPr>
              <a:t>25.10.2023</a:t>
            </a:fld>
            <a:endParaRPr lang="lv-LV"/>
          </a:p>
        </p:txBody>
      </p:sp>
      <p:sp>
        <p:nvSpPr>
          <p:cNvPr id="3" name="Kājenes vietturis 4">
            <a:extLst>
              <a:ext uri="{FF2B5EF4-FFF2-40B4-BE49-F238E27FC236}">
                <a16:creationId xmlns:a16="http://schemas.microsoft.com/office/drawing/2014/main" id="{C8C31AFF-5A85-7E83-A5FA-9F6690077B21}"/>
              </a:ext>
            </a:extLst>
          </p:cNvPr>
          <p:cNvSpPr>
            <a:spLocks noGrp="1"/>
          </p:cNvSpPr>
          <p:nvPr>
            <p:ph type="ftr" sz="quarter" idx="11"/>
          </p:nvPr>
        </p:nvSpPr>
        <p:spPr/>
        <p:txBody>
          <a:bodyPr/>
          <a:lstStyle>
            <a:lvl1pPr>
              <a:defRPr/>
            </a:lvl1pPr>
          </a:lstStyle>
          <a:p>
            <a:pPr>
              <a:defRPr/>
            </a:pPr>
            <a:endParaRPr lang="lv-LV"/>
          </a:p>
        </p:txBody>
      </p:sp>
      <p:sp>
        <p:nvSpPr>
          <p:cNvPr id="4" name="Slaida numura vietturis 5">
            <a:extLst>
              <a:ext uri="{FF2B5EF4-FFF2-40B4-BE49-F238E27FC236}">
                <a16:creationId xmlns:a16="http://schemas.microsoft.com/office/drawing/2014/main" id="{36E0D382-3D62-3358-13A3-9AA0843EE5F4}"/>
              </a:ext>
            </a:extLst>
          </p:cNvPr>
          <p:cNvSpPr>
            <a:spLocks noGrp="1"/>
          </p:cNvSpPr>
          <p:nvPr>
            <p:ph type="sldNum" sz="quarter" idx="12"/>
          </p:nvPr>
        </p:nvSpPr>
        <p:spPr/>
        <p:txBody>
          <a:bodyPr/>
          <a:lstStyle>
            <a:lvl1pPr>
              <a:defRPr/>
            </a:lvl1pPr>
          </a:lstStyle>
          <a:p>
            <a:pPr>
              <a:defRPr/>
            </a:pPr>
            <a:fld id="{E1863785-E0B7-7B49-9A9D-606641DAD832}" type="slidenum">
              <a:rPr lang="lv-LV" altLang="lv-LV"/>
              <a:pPr>
                <a:defRPr/>
              </a:pPr>
              <a:t>‹#›</a:t>
            </a:fld>
            <a:endParaRPr lang="lv-LV" altLang="lv-LV"/>
          </a:p>
        </p:txBody>
      </p:sp>
    </p:spTree>
    <p:extLst>
      <p:ext uri="{BB962C8B-B14F-4D97-AF65-F5344CB8AC3E}">
        <p14:creationId xmlns:p14="http://schemas.microsoft.com/office/powerpoint/2010/main" val="567084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Satura vietturi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Teksta vietturi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Rediģēt šablona teksta stilus</a:t>
            </a:r>
          </a:p>
        </p:txBody>
      </p:sp>
      <p:sp>
        <p:nvSpPr>
          <p:cNvPr id="5" name="Datuma vietturis 3">
            <a:extLst>
              <a:ext uri="{FF2B5EF4-FFF2-40B4-BE49-F238E27FC236}">
                <a16:creationId xmlns:a16="http://schemas.microsoft.com/office/drawing/2014/main" id="{BC6E9928-0F76-684C-2AF0-EC89F83C27E1}"/>
              </a:ext>
            </a:extLst>
          </p:cNvPr>
          <p:cNvSpPr>
            <a:spLocks noGrp="1"/>
          </p:cNvSpPr>
          <p:nvPr>
            <p:ph type="dt" sz="half" idx="10"/>
          </p:nvPr>
        </p:nvSpPr>
        <p:spPr/>
        <p:txBody>
          <a:bodyPr/>
          <a:lstStyle>
            <a:lvl1pPr>
              <a:defRPr/>
            </a:lvl1pPr>
          </a:lstStyle>
          <a:p>
            <a:pPr>
              <a:defRPr/>
            </a:pPr>
            <a:fld id="{0A73EE61-C0C4-704B-8BFC-4F24BFFDC88D}" type="datetimeFigureOut">
              <a:rPr lang="lv-LV"/>
              <a:pPr>
                <a:defRPr/>
              </a:pPr>
              <a:t>25.10.2023</a:t>
            </a:fld>
            <a:endParaRPr lang="lv-LV"/>
          </a:p>
        </p:txBody>
      </p:sp>
      <p:sp>
        <p:nvSpPr>
          <p:cNvPr id="6" name="Kājenes vietturis 4">
            <a:extLst>
              <a:ext uri="{FF2B5EF4-FFF2-40B4-BE49-F238E27FC236}">
                <a16:creationId xmlns:a16="http://schemas.microsoft.com/office/drawing/2014/main" id="{7B16F85D-3D31-D3FB-4E5B-EBAC1E34BDDB}"/>
              </a:ext>
            </a:extLst>
          </p:cNvPr>
          <p:cNvSpPr>
            <a:spLocks noGrp="1"/>
          </p:cNvSpPr>
          <p:nvPr>
            <p:ph type="ftr" sz="quarter" idx="11"/>
          </p:nvPr>
        </p:nvSpPr>
        <p:spPr/>
        <p:txBody>
          <a:bodyPr/>
          <a:lstStyle>
            <a:lvl1pPr>
              <a:defRPr/>
            </a:lvl1pPr>
          </a:lstStyle>
          <a:p>
            <a:pPr>
              <a:defRPr/>
            </a:pPr>
            <a:endParaRPr lang="lv-LV"/>
          </a:p>
        </p:txBody>
      </p:sp>
      <p:sp>
        <p:nvSpPr>
          <p:cNvPr id="7" name="Slaida numura vietturis 5">
            <a:extLst>
              <a:ext uri="{FF2B5EF4-FFF2-40B4-BE49-F238E27FC236}">
                <a16:creationId xmlns:a16="http://schemas.microsoft.com/office/drawing/2014/main" id="{1B4C0176-CA79-F4A8-7B8D-5636C82C4CB5}"/>
              </a:ext>
            </a:extLst>
          </p:cNvPr>
          <p:cNvSpPr>
            <a:spLocks noGrp="1"/>
          </p:cNvSpPr>
          <p:nvPr>
            <p:ph type="sldNum" sz="quarter" idx="12"/>
          </p:nvPr>
        </p:nvSpPr>
        <p:spPr/>
        <p:txBody>
          <a:bodyPr/>
          <a:lstStyle>
            <a:lvl1pPr>
              <a:defRPr/>
            </a:lvl1pPr>
          </a:lstStyle>
          <a:p>
            <a:pPr>
              <a:defRPr/>
            </a:pPr>
            <a:fld id="{CDB9714B-A59D-944C-BDFC-8CDBE83AB9F8}" type="slidenum">
              <a:rPr lang="lv-LV" altLang="lv-LV"/>
              <a:pPr>
                <a:defRPr/>
              </a:pPr>
              <a:t>‹#›</a:t>
            </a:fld>
            <a:endParaRPr lang="lv-LV" altLang="lv-LV"/>
          </a:p>
        </p:txBody>
      </p:sp>
    </p:spTree>
    <p:extLst>
      <p:ext uri="{BB962C8B-B14F-4D97-AF65-F5344CB8AC3E}">
        <p14:creationId xmlns:p14="http://schemas.microsoft.com/office/powerpoint/2010/main" val="2841610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Attēla vietturis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v-LV" noProof="0"/>
          </a:p>
        </p:txBody>
      </p:sp>
      <p:sp>
        <p:nvSpPr>
          <p:cNvPr id="4" name="Teksta vietturi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Rediģēt šablona teksta stilus</a:t>
            </a:r>
          </a:p>
        </p:txBody>
      </p:sp>
      <p:sp>
        <p:nvSpPr>
          <p:cNvPr id="5" name="Datuma vietturis 3">
            <a:extLst>
              <a:ext uri="{FF2B5EF4-FFF2-40B4-BE49-F238E27FC236}">
                <a16:creationId xmlns:a16="http://schemas.microsoft.com/office/drawing/2014/main" id="{267B6DE6-CF38-1724-44F8-17F5A1D75E72}"/>
              </a:ext>
            </a:extLst>
          </p:cNvPr>
          <p:cNvSpPr>
            <a:spLocks noGrp="1"/>
          </p:cNvSpPr>
          <p:nvPr>
            <p:ph type="dt" sz="half" idx="10"/>
          </p:nvPr>
        </p:nvSpPr>
        <p:spPr/>
        <p:txBody>
          <a:bodyPr/>
          <a:lstStyle>
            <a:lvl1pPr>
              <a:defRPr/>
            </a:lvl1pPr>
          </a:lstStyle>
          <a:p>
            <a:pPr>
              <a:defRPr/>
            </a:pPr>
            <a:fld id="{8CE7135F-BA3F-CF4A-8C5C-3EBC4A3A467A}" type="datetimeFigureOut">
              <a:rPr lang="lv-LV"/>
              <a:pPr>
                <a:defRPr/>
              </a:pPr>
              <a:t>25.10.2023</a:t>
            </a:fld>
            <a:endParaRPr lang="lv-LV"/>
          </a:p>
        </p:txBody>
      </p:sp>
      <p:sp>
        <p:nvSpPr>
          <p:cNvPr id="6" name="Kājenes vietturis 4">
            <a:extLst>
              <a:ext uri="{FF2B5EF4-FFF2-40B4-BE49-F238E27FC236}">
                <a16:creationId xmlns:a16="http://schemas.microsoft.com/office/drawing/2014/main" id="{4A3245B5-AA8D-A025-9D65-3393DA8A3F85}"/>
              </a:ext>
            </a:extLst>
          </p:cNvPr>
          <p:cNvSpPr>
            <a:spLocks noGrp="1"/>
          </p:cNvSpPr>
          <p:nvPr>
            <p:ph type="ftr" sz="quarter" idx="11"/>
          </p:nvPr>
        </p:nvSpPr>
        <p:spPr/>
        <p:txBody>
          <a:bodyPr/>
          <a:lstStyle>
            <a:lvl1pPr>
              <a:defRPr/>
            </a:lvl1pPr>
          </a:lstStyle>
          <a:p>
            <a:pPr>
              <a:defRPr/>
            </a:pPr>
            <a:endParaRPr lang="lv-LV"/>
          </a:p>
        </p:txBody>
      </p:sp>
      <p:sp>
        <p:nvSpPr>
          <p:cNvPr id="7" name="Slaida numura vietturis 5">
            <a:extLst>
              <a:ext uri="{FF2B5EF4-FFF2-40B4-BE49-F238E27FC236}">
                <a16:creationId xmlns:a16="http://schemas.microsoft.com/office/drawing/2014/main" id="{7C649603-9538-0688-FDB3-8CDECAF702AA}"/>
              </a:ext>
            </a:extLst>
          </p:cNvPr>
          <p:cNvSpPr>
            <a:spLocks noGrp="1"/>
          </p:cNvSpPr>
          <p:nvPr>
            <p:ph type="sldNum" sz="quarter" idx="12"/>
          </p:nvPr>
        </p:nvSpPr>
        <p:spPr/>
        <p:txBody>
          <a:bodyPr/>
          <a:lstStyle>
            <a:lvl1pPr>
              <a:defRPr/>
            </a:lvl1pPr>
          </a:lstStyle>
          <a:p>
            <a:pPr>
              <a:defRPr/>
            </a:pPr>
            <a:fld id="{F9A5A070-241F-BD41-BFE9-1D61C1E08F03}" type="slidenum">
              <a:rPr lang="lv-LV" altLang="lv-LV"/>
              <a:pPr>
                <a:defRPr/>
              </a:pPr>
              <a:t>‹#›</a:t>
            </a:fld>
            <a:endParaRPr lang="lv-LV" altLang="lv-LV"/>
          </a:p>
        </p:txBody>
      </p:sp>
    </p:spTree>
    <p:extLst>
      <p:ext uri="{BB962C8B-B14F-4D97-AF65-F5344CB8AC3E}">
        <p14:creationId xmlns:p14="http://schemas.microsoft.com/office/powerpoint/2010/main" val="2136153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Virsraksta vietturis 1">
            <a:extLst>
              <a:ext uri="{FF2B5EF4-FFF2-40B4-BE49-F238E27FC236}">
                <a16:creationId xmlns:a16="http://schemas.microsoft.com/office/drawing/2014/main" id="{A5EDFBC4-9919-5DEF-0703-1E4EF8B29B77}"/>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v-LV" altLang="lv-LV"/>
              <a:t>Rediģēt šablona virsraksta stilu</a:t>
            </a:r>
          </a:p>
        </p:txBody>
      </p:sp>
      <p:sp>
        <p:nvSpPr>
          <p:cNvPr id="1027" name="Teksta vietturis 2">
            <a:extLst>
              <a:ext uri="{FF2B5EF4-FFF2-40B4-BE49-F238E27FC236}">
                <a16:creationId xmlns:a16="http://schemas.microsoft.com/office/drawing/2014/main" id="{D9BDFB3C-765A-678A-22F5-6AF556B3A29E}"/>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v-LV" altLang="lv-LV"/>
              <a:t>Rediģēt šablona teksta stilus</a:t>
            </a:r>
          </a:p>
          <a:p>
            <a:pPr lvl="1"/>
            <a:r>
              <a:rPr lang="lv-LV" altLang="lv-LV"/>
              <a:t>Otrais līmenis</a:t>
            </a:r>
          </a:p>
          <a:p>
            <a:pPr lvl="2"/>
            <a:r>
              <a:rPr lang="lv-LV" altLang="lv-LV"/>
              <a:t>Trešais līmenis</a:t>
            </a:r>
          </a:p>
          <a:p>
            <a:pPr lvl="3"/>
            <a:r>
              <a:rPr lang="lv-LV" altLang="lv-LV"/>
              <a:t>Ceturtais līmenis</a:t>
            </a:r>
          </a:p>
          <a:p>
            <a:pPr lvl="4"/>
            <a:r>
              <a:rPr lang="lv-LV" altLang="lv-LV"/>
              <a:t>Piektais līmenis</a:t>
            </a:r>
          </a:p>
        </p:txBody>
      </p:sp>
      <p:sp>
        <p:nvSpPr>
          <p:cNvPr id="4" name="Datuma vietturis 3">
            <a:extLst>
              <a:ext uri="{FF2B5EF4-FFF2-40B4-BE49-F238E27FC236}">
                <a16:creationId xmlns:a16="http://schemas.microsoft.com/office/drawing/2014/main" id="{D524090B-C425-D1A0-3078-C9278A7873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98975EA-68A9-5548-B63C-AB3524FE3BFE}" type="datetimeFigureOut">
              <a:rPr lang="lv-LV"/>
              <a:pPr>
                <a:defRPr/>
              </a:pPr>
              <a:t>25.10.2023</a:t>
            </a:fld>
            <a:endParaRPr lang="lv-LV"/>
          </a:p>
        </p:txBody>
      </p:sp>
      <p:sp>
        <p:nvSpPr>
          <p:cNvPr id="5" name="Kājenes vietturis 4">
            <a:extLst>
              <a:ext uri="{FF2B5EF4-FFF2-40B4-BE49-F238E27FC236}">
                <a16:creationId xmlns:a16="http://schemas.microsoft.com/office/drawing/2014/main" id="{B8CE6BCC-7E0D-FEEA-C56A-23891CF836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lv-LV"/>
          </a:p>
        </p:txBody>
      </p:sp>
      <p:sp>
        <p:nvSpPr>
          <p:cNvPr id="6" name="Slaida numura vietturis 5">
            <a:extLst>
              <a:ext uri="{FF2B5EF4-FFF2-40B4-BE49-F238E27FC236}">
                <a16:creationId xmlns:a16="http://schemas.microsoft.com/office/drawing/2014/main" id="{3B1488CA-057B-9460-5C26-8B0334C0CC9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3B0B7287-1AF2-E74B-A46E-ABCA5C9AFFA5}" type="slidenum">
              <a:rPr lang="lv-LV" altLang="lv-LV"/>
              <a:pPr>
                <a:defRPr/>
              </a:pPr>
              <a:t>‹#›</a:t>
            </a:fld>
            <a:endParaRPr lang="lv-LV" altLang="lv-LV"/>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hyperlink" Target="https://www.sateka.lv/jauna/wp-content/uploads/2021/11/Celvedis.pdf" TargetMode="External"/><Relationship Id="rId2" Type="http://schemas.openxmlformats.org/officeDocument/2006/relationships/hyperlink" Target="https://www.sateka.lv/jauna/wp-content/uploads/2021/11/Vadlinijas.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sateka.lv/jauna/wp-content/uploads/2022/12/Materials_10_soli_veiksmigai_finansejuma_piesaistei_NVO.pdf"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BAADF-55B8-D4D9-36A9-2D10F66619E2}"/>
              </a:ext>
            </a:extLst>
          </p:cNvPr>
          <p:cNvSpPr>
            <a:spLocks noGrp="1"/>
          </p:cNvSpPr>
          <p:nvPr>
            <p:ph type="ctrTitle"/>
          </p:nvPr>
        </p:nvSpPr>
        <p:spPr>
          <a:xfrm>
            <a:off x="1524000" y="367597"/>
            <a:ext cx="9144000" cy="1801992"/>
          </a:xfrm>
        </p:spPr>
        <p:txBody>
          <a:bodyPr/>
          <a:lstStyle/>
          <a:p>
            <a:r>
              <a:rPr lang="lv-LV" sz="6600" b="1" dirty="0">
                <a:effectLst>
                  <a:outerShdw blurRad="38100" dist="38100" dir="2700000" algn="tl">
                    <a:srgbClr val="000000">
                      <a:alpha val="43137"/>
                    </a:srgbClr>
                  </a:outerShdw>
                </a:effectLst>
              </a:rPr>
              <a:t>Konference </a:t>
            </a:r>
            <a:br>
              <a:rPr lang="lv-LV" sz="6600" b="1" dirty="0">
                <a:effectLst>
                  <a:outerShdw blurRad="38100" dist="38100" dir="2700000" algn="tl">
                    <a:srgbClr val="000000">
                      <a:alpha val="43137"/>
                    </a:srgbClr>
                  </a:outerShdw>
                </a:effectLst>
              </a:rPr>
            </a:br>
            <a:r>
              <a:rPr lang="lv-LV" sz="6600" b="1" dirty="0">
                <a:effectLst>
                  <a:outerShdw blurRad="38100" dist="38100" dir="2700000" algn="tl">
                    <a:srgbClr val="000000">
                      <a:alpha val="43137"/>
                    </a:srgbClr>
                  </a:outerShdw>
                </a:effectLst>
              </a:rPr>
              <a:t>«KOPIENA KOPIENAI»</a:t>
            </a:r>
          </a:p>
        </p:txBody>
      </p:sp>
      <p:sp>
        <p:nvSpPr>
          <p:cNvPr id="3" name="Subtitle 2">
            <a:extLst>
              <a:ext uri="{FF2B5EF4-FFF2-40B4-BE49-F238E27FC236}">
                <a16:creationId xmlns:a16="http://schemas.microsoft.com/office/drawing/2014/main" id="{7DF80783-CE5C-A475-FFA4-354112E830EE}"/>
              </a:ext>
            </a:extLst>
          </p:cNvPr>
          <p:cNvSpPr>
            <a:spLocks noGrp="1"/>
          </p:cNvSpPr>
          <p:nvPr>
            <p:ph type="subTitle" idx="1"/>
          </p:nvPr>
        </p:nvSpPr>
        <p:spPr>
          <a:xfrm>
            <a:off x="1524000" y="2491087"/>
            <a:ext cx="9144000" cy="1655762"/>
          </a:xfrm>
        </p:spPr>
        <p:txBody>
          <a:bodyPr/>
          <a:lstStyle/>
          <a:p>
            <a:r>
              <a:rPr lang="lv-LV" sz="4400" b="1" i="1" dirty="0">
                <a:solidFill>
                  <a:schemeClr val="accent5">
                    <a:lumMod val="75000"/>
                  </a:schemeClr>
                </a:solidFill>
                <a:effectLst>
                  <a:outerShdw blurRad="38100" dist="38100" dir="2700000" algn="tl">
                    <a:srgbClr val="000000">
                      <a:alpha val="43137"/>
                    </a:srgbClr>
                  </a:outerShdw>
                </a:effectLst>
                <a:latin typeface="+mj-lt"/>
                <a:ea typeface="+mj-ea"/>
                <a:cs typeface="+mj-cs"/>
              </a:rPr>
              <a:t>Daudzveidīgās metodes un rīki – kopienu iedvesmai un teritoriju attīstībai laukos.</a:t>
            </a:r>
          </a:p>
        </p:txBody>
      </p:sp>
      <p:sp>
        <p:nvSpPr>
          <p:cNvPr id="6" name="Subtitle 2">
            <a:extLst>
              <a:ext uri="{FF2B5EF4-FFF2-40B4-BE49-F238E27FC236}">
                <a16:creationId xmlns:a16="http://schemas.microsoft.com/office/drawing/2014/main" id="{82E8D49B-1C68-47DE-38A1-B28E25C58FAB}"/>
              </a:ext>
            </a:extLst>
          </p:cNvPr>
          <p:cNvSpPr txBox="1">
            <a:spLocks/>
          </p:cNvSpPr>
          <p:nvPr/>
        </p:nvSpPr>
        <p:spPr bwMode="auto">
          <a:xfrm>
            <a:off x="8632272" y="4834641"/>
            <a:ext cx="2897664"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lv-LV" dirty="0"/>
              <a:t>Daiga Gargurne</a:t>
            </a:r>
          </a:p>
          <a:p>
            <a:pPr algn="r"/>
            <a:r>
              <a:rPr lang="lv-LV" dirty="0"/>
              <a:t> biedrības “SATEKA” </a:t>
            </a:r>
          </a:p>
          <a:p>
            <a:pPr algn="r"/>
            <a:r>
              <a:rPr lang="lv-LV" dirty="0"/>
              <a:t>valdes priekšsēdētāja</a:t>
            </a:r>
          </a:p>
          <a:p>
            <a:pPr algn="r"/>
            <a:r>
              <a:rPr lang="lv-LV" sz="1600" dirty="0"/>
              <a:t>26.10.2023., Alūksne</a:t>
            </a:r>
          </a:p>
        </p:txBody>
      </p:sp>
    </p:spTree>
    <p:extLst>
      <p:ext uri="{BB962C8B-B14F-4D97-AF65-F5344CB8AC3E}">
        <p14:creationId xmlns:p14="http://schemas.microsoft.com/office/powerpoint/2010/main" val="349883794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46BC12D-2351-4906-B8DD-DD98A7F2B099}"/>
              </a:ext>
            </a:extLst>
          </p:cNvPr>
          <p:cNvSpPr>
            <a:spLocks noGrp="1"/>
          </p:cNvSpPr>
          <p:nvPr>
            <p:ph type="title"/>
          </p:nvPr>
        </p:nvSpPr>
        <p:spPr/>
        <p:txBody>
          <a:bodyPr/>
          <a:lstStyle/>
          <a:p>
            <a:r>
              <a:rPr lang="lv-LV" b="1" i="1" dirty="0">
                <a:solidFill>
                  <a:schemeClr val="accent5">
                    <a:lumMod val="75000"/>
                  </a:schemeClr>
                </a:solidFill>
                <a:effectLst>
                  <a:outerShdw blurRad="38100" dist="38100" dir="2700000" algn="tl">
                    <a:srgbClr val="000000">
                      <a:alpha val="43137"/>
                    </a:srgbClr>
                  </a:outerShdw>
                </a:effectLst>
              </a:rPr>
              <a:t>Apkaimes ideju darbnīcas 2021 </a:t>
            </a:r>
            <a:br>
              <a:rPr lang="lv-LV" b="1" i="1" dirty="0">
                <a:solidFill>
                  <a:schemeClr val="accent5">
                    <a:lumMod val="75000"/>
                  </a:schemeClr>
                </a:solidFill>
                <a:effectLst>
                  <a:outerShdw blurRad="38100" dist="38100" dir="2700000" algn="tl">
                    <a:srgbClr val="000000">
                      <a:alpha val="43137"/>
                    </a:srgbClr>
                  </a:outerShdw>
                </a:effectLst>
              </a:rPr>
            </a:br>
            <a:r>
              <a:rPr lang="lv-LV" b="1" i="1" dirty="0">
                <a:solidFill>
                  <a:schemeClr val="accent5">
                    <a:lumMod val="75000"/>
                  </a:schemeClr>
                </a:solidFill>
                <a:effectLst>
                  <a:outerShdw blurRad="38100" dist="38100" dir="2700000" algn="tl">
                    <a:srgbClr val="000000">
                      <a:alpha val="43137"/>
                    </a:srgbClr>
                  </a:outerShdw>
                </a:effectLst>
              </a:rPr>
              <a:t>«IDEJU TIRGUS» 100 EUR atbalsta IDEJAS</a:t>
            </a:r>
            <a:endParaRPr lang="en-US" b="1" i="1" dirty="0">
              <a:solidFill>
                <a:schemeClr val="accent5">
                  <a:lumMod val="75000"/>
                </a:schemeClr>
              </a:solidFill>
              <a:effectLst>
                <a:outerShdw blurRad="38100" dist="38100" dir="2700000" algn="tl">
                  <a:srgbClr val="000000">
                    <a:alpha val="43137"/>
                  </a:srgbClr>
                </a:outerShdw>
              </a:effectLst>
            </a:endParaRPr>
          </a:p>
        </p:txBody>
      </p:sp>
      <p:sp>
        <p:nvSpPr>
          <p:cNvPr id="5" name="Satura vietturis 2">
            <a:extLst>
              <a:ext uri="{FF2B5EF4-FFF2-40B4-BE49-F238E27FC236}">
                <a16:creationId xmlns:a16="http://schemas.microsoft.com/office/drawing/2014/main" id="{0A5A841E-2AC4-4539-A481-237654BA8F43}"/>
              </a:ext>
            </a:extLst>
          </p:cNvPr>
          <p:cNvSpPr>
            <a:spLocks noGrp="1"/>
          </p:cNvSpPr>
          <p:nvPr>
            <p:ph sz="half" idx="1"/>
          </p:nvPr>
        </p:nvSpPr>
        <p:spPr>
          <a:xfrm>
            <a:off x="958133" y="1815270"/>
            <a:ext cx="4313237" cy="1691328"/>
          </a:xfrm>
        </p:spPr>
        <p:txBody>
          <a:bodyPr>
            <a:normAutofit fontScale="92500" lnSpcReduction="20000"/>
          </a:bodyPr>
          <a:lstStyle/>
          <a:p>
            <a:pPr marL="0" indent="0" algn="ctr">
              <a:buNone/>
            </a:pPr>
            <a:r>
              <a:rPr lang="lv-LV" sz="2000" b="1" dirty="0"/>
              <a:t>Jaungulbenes pagasts (02.08.)</a:t>
            </a:r>
          </a:p>
          <a:p>
            <a:pPr marL="0" indent="0" algn="ctr">
              <a:buNone/>
            </a:pPr>
            <a:r>
              <a:rPr lang="lv-LV" sz="2000" b="1" u="sng" dirty="0"/>
              <a:t>Dabas takas – apskates objektu izveide Liedes kalnu ozolos </a:t>
            </a:r>
          </a:p>
          <a:p>
            <a:pPr marL="0" indent="0" algn="ctr">
              <a:buNone/>
            </a:pPr>
            <a:r>
              <a:rPr lang="lv-LV" sz="2000" dirty="0"/>
              <a:t>09.oktobrī norisinājās talka Liedes kalnos. </a:t>
            </a:r>
            <a:endParaRPr lang="en-US" sz="2000" dirty="0"/>
          </a:p>
        </p:txBody>
      </p:sp>
      <p:pic>
        <p:nvPicPr>
          <p:cNvPr id="6" name="Attēls 5">
            <a:extLst>
              <a:ext uri="{FF2B5EF4-FFF2-40B4-BE49-F238E27FC236}">
                <a16:creationId xmlns:a16="http://schemas.microsoft.com/office/drawing/2014/main" id="{146EC527-E741-46A1-8082-673FD92223ED}"/>
              </a:ext>
            </a:extLst>
          </p:cNvPr>
          <p:cNvPicPr>
            <a:picLocks noChangeAspect="1"/>
          </p:cNvPicPr>
          <p:nvPr/>
        </p:nvPicPr>
        <p:blipFill>
          <a:blip r:embed="rId2"/>
          <a:stretch>
            <a:fillRect/>
          </a:stretch>
        </p:blipFill>
        <p:spPr>
          <a:xfrm>
            <a:off x="216186" y="3506597"/>
            <a:ext cx="6119019" cy="2986277"/>
          </a:xfrm>
          <a:prstGeom prst="rect">
            <a:avLst/>
          </a:prstGeom>
          <a:effectLst>
            <a:innerShdw blurRad="114300">
              <a:schemeClr val="accent6">
                <a:lumMod val="75000"/>
              </a:schemeClr>
            </a:innerShdw>
          </a:effectLst>
        </p:spPr>
      </p:pic>
      <p:sp>
        <p:nvSpPr>
          <p:cNvPr id="7" name="Satura vietturis 2">
            <a:extLst>
              <a:ext uri="{FF2B5EF4-FFF2-40B4-BE49-F238E27FC236}">
                <a16:creationId xmlns:a16="http://schemas.microsoft.com/office/drawing/2014/main" id="{2534A105-6B27-4B35-A175-77C36445AA6D}"/>
              </a:ext>
            </a:extLst>
          </p:cNvPr>
          <p:cNvSpPr txBox="1">
            <a:spLocks noGrp="1"/>
          </p:cNvSpPr>
          <p:nvPr>
            <p:ph sz="half" idx="2"/>
          </p:nvPr>
        </p:nvSpPr>
        <p:spPr>
          <a:xfrm>
            <a:off x="7191375" y="2125663"/>
            <a:ext cx="4313238" cy="149838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lv-LV" sz="2000" b="1" dirty="0"/>
              <a:t>Beļavas pagasts (04.08.)</a:t>
            </a:r>
          </a:p>
          <a:p>
            <a:pPr marL="0" indent="0" algn="ctr">
              <a:buFont typeface="Wingdings 3" charset="2"/>
              <a:buNone/>
            </a:pPr>
            <a:r>
              <a:rPr lang="lv-LV" sz="2000" b="1" u="sng" dirty="0"/>
              <a:t>Kārtenes pilskalna skatu torņa pakājes sakopšana</a:t>
            </a:r>
          </a:p>
          <a:p>
            <a:pPr marL="0" indent="0" algn="ctr">
              <a:buFont typeface="Wingdings 3" charset="2"/>
              <a:buNone/>
            </a:pPr>
            <a:r>
              <a:rPr lang="lv-LV" sz="2000" dirty="0"/>
              <a:t>25.septembrī norisinājās Kārtenes pilskalna sakopšanas talka. </a:t>
            </a:r>
            <a:endParaRPr lang="en-US" sz="2000" dirty="0"/>
          </a:p>
        </p:txBody>
      </p:sp>
      <p:pic>
        <p:nvPicPr>
          <p:cNvPr id="8" name="Attēls 7">
            <a:extLst>
              <a:ext uri="{FF2B5EF4-FFF2-40B4-BE49-F238E27FC236}">
                <a16:creationId xmlns:a16="http://schemas.microsoft.com/office/drawing/2014/main" id="{78197A61-4482-41B3-A3B5-2D56C4D975B7}"/>
              </a:ext>
            </a:extLst>
          </p:cNvPr>
          <p:cNvPicPr>
            <a:picLocks noChangeAspect="1"/>
          </p:cNvPicPr>
          <p:nvPr/>
        </p:nvPicPr>
        <p:blipFill>
          <a:blip r:embed="rId3"/>
          <a:stretch>
            <a:fillRect/>
          </a:stretch>
        </p:blipFill>
        <p:spPr>
          <a:xfrm>
            <a:off x="7563757" y="3506597"/>
            <a:ext cx="3977298" cy="2986277"/>
          </a:xfrm>
          <a:prstGeom prst="rect">
            <a:avLst/>
          </a:prstGeom>
          <a:effectLst>
            <a:innerShdw blurRad="114300">
              <a:schemeClr val="accent6">
                <a:lumMod val="75000"/>
              </a:schemeClr>
            </a:innerShdw>
          </a:effectLst>
        </p:spPr>
      </p:pic>
    </p:spTree>
    <p:extLst>
      <p:ext uri="{BB962C8B-B14F-4D97-AF65-F5344CB8AC3E}">
        <p14:creationId xmlns:p14="http://schemas.microsoft.com/office/powerpoint/2010/main" val="31211216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B8F650E-4CBC-4A4C-81EC-FADA1CC7F2FD}"/>
              </a:ext>
            </a:extLst>
          </p:cNvPr>
          <p:cNvSpPr>
            <a:spLocks noGrp="1"/>
          </p:cNvSpPr>
          <p:nvPr>
            <p:ph type="title"/>
          </p:nvPr>
        </p:nvSpPr>
        <p:spPr>
          <a:xfrm>
            <a:off x="511729" y="119576"/>
            <a:ext cx="11336142" cy="1633724"/>
          </a:xfrm>
        </p:spPr>
        <p:txBody>
          <a:bodyPr>
            <a:noAutofit/>
          </a:bodyPr>
          <a:lstStyle/>
          <a:p>
            <a:pPr algn="ctr"/>
            <a:r>
              <a:rPr lang="lv-LV" sz="3600" b="1" i="1" dirty="0">
                <a:solidFill>
                  <a:schemeClr val="accent5">
                    <a:lumMod val="75000"/>
                  </a:schemeClr>
                </a:solidFill>
                <a:effectLst>
                  <a:outerShdw blurRad="38100" dist="38100" dir="2700000" algn="tl">
                    <a:srgbClr val="000000">
                      <a:alpha val="43137"/>
                    </a:srgbClr>
                  </a:outerShdw>
                </a:effectLst>
              </a:rPr>
              <a:t>Pieredzes apmaiņas brauciens</a:t>
            </a:r>
            <a:br>
              <a:rPr lang="lv-LV" sz="3600" b="1" i="1" dirty="0">
                <a:solidFill>
                  <a:schemeClr val="accent5">
                    <a:lumMod val="75000"/>
                  </a:schemeClr>
                </a:solidFill>
                <a:effectLst>
                  <a:outerShdw blurRad="38100" dist="38100" dir="2700000" algn="tl">
                    <a:srgbClr val="000000">
                      <a:alpha val="43137"/>
                    </a:srgbClr>
                  </a:outerShdw>
                </a:effectLst>
              </a:rPr>
            </a:br>
            <a:r>
              <a:rPr lang="lv-LV" sz="3600" b="1" i="1" dirty="0">
                <a:solidFill>
                  <a:schemeClr val="accent5">
                    <a:lumMod val="75000"/>
                  </a:schemeClr>
                </a:solidFill>
                <a:effectLst>
                  <a:outerShdw blurRad="38100" dist="38100" dir="2700000" algn="tl">
                    <a:srgbClr val="000000">
                      <a:alpha val="43137"/>
                    </a:srgbClr>
                  </a:outerShdw>
                </a:effectLst>
              </a:rPr>
              <a:t>«IEPAZĪSTI SAVAS TERITORIJAS SABIEDRISKĀS ORGANIZĀCIJAS!»</a:t>
            </a:r>
            <a:endParaRPr lang="en-US" sz="3600" b="1" i="1" dirty="0">
              <a:solidFill>
                <a:schemeClr val="accent5">
                  <a:lumMod val="75000"/>
                </a:schemeClr>
              </a:solidFill>
              <a:effectLst>
                <a:outerShdw blurRad="38100" dist="38100" dir="2700000" algn="tl">
                  <a:srgbClr val="000000">
                    <a:alpha val="43137"/>
                  </a:srgbClr>
                </a:outerShdw>
              </a:effectLst>
            </a:endParaRPr>
          </a:p>
        </p:txBody>
      </p:sp>
      <p:sp>
        <p:nvSpPr>
          <p:cNvPr id="3" name="Satura vietturis 2">
            <a:extLst>
              <a:ext uri="{FF2B5EF4-FFF2-40B4-BE49-F238E27FC236}">
                <a16:creationId xmlns:a16="http://schemas.microsoft.com/office/drawing/2014/main" id="{3FBC83DE-59E2-4AD4-ADAD-F657C9B6B802}"/>
              </a:ext>
            </a:extLst>
          </p:cNvPr>
          <p:cNvSpPr>
            <a:spLocks noGrp="1"/>
          </p:cNvSpPr>
          <p:nvPr>
            <p:ph sz="half" idx="1"/>
          </p:nvPr>
        </p:nvSpPr>
        <p:spPr>
          <a:xfrm>
            <a:off x="770109" y="1652954"/>
            <a:ext cx="7250721" cy="4613622"/>
          </a:xfrm>
        </p:spPr>
        <p:txBody>
          <a:bodyPr>
            <a:normAutofit fontScale="40000" lnSpcReduction="20000"/>
          </a:bodyPr>
          <a:lstStyle/>
          <a:p>
            <a:pPr marL="0" indent="0">
              <a:buNone/>
            </a:pPr>
            <a:r>
              <a:rPr lang="lv-LV" sz="5500" u="sng" dirty="0"/>
              <a:t>Gulbenes novadā esošās sabiedriskās organizācijas:</a:t>
            </a:r>
          </a:p>
          <a:p>
            <a:pPr algn="just"/>
            <a:r>
              <a:rPr lang="lv-LV" sz="5500" b="1" kern="1050" dirty="0">
                <a:ea typeface="Times New Roman" panose="02020603050405020304" pitchFamily="18" charset="0"/>
              </a:rPr>
              <a:t>Stāķu attīstības biedrība - </a:t>
            </a:r>
            <a:r>
              <a:rPr lang="lv-LV" sz="5500" dirty="0">
                <a:effectLst/>
                <a:ea typeface="Calibri" panose="020F0502020204030204" pitchFamily="34" charset="0"/>
                <a:cs typeface="Arial" panose="020B0604020202020204" pitchFamily="34" charset="0"/>
              </a:rPr>
              <a:t>regulāri organizē pasākumus pagasta iedzīvotājiem, izveidojuši novadpētniecības materiālu izstādi;</a:t>
            </a:r>
          </a:p>
          <a:p>
            <a:pPr algn="just"/>
            <a:r>
              <a:rPr lang="lv-LV" sz="5500" dirty="0">
                <a:effectLst/>
                <a:ea typeface="Calibri" panose="020F0502020204030204" pitchFamily="34" charset="0"/>
                <a:cs typeface="Arial" panose="020B0604020202020204" pitchFamily="34" charset="0"/>
              </a:rPr>
              <a:t> </a:t>
            </a:r>
            <a:r>
              <a:rPr lang="lv-LV" sz="5500" b="1" dirty="0">
                <a:effectLst/>
                <a:ea typeface="Calibri" panose="020F0502020204030204" pitchFamily="34" charset="0"/>
                <a:cs typeface="Arial" panose="020B0604020202020204" pitchFamily="34" charset="0"/>
              </a:rPr>
              <a:t>Biedrība «Radošā apvienība «Piektā māja»» </a:t>
            </a:r>
            <a:r>
              <a:rPr lang="lv-LV" sz="5500" dirty="0">
                <a:effectLst/>
                <a:ea typeface="Calibri" panose="020F0502020204030204" pitchFamily="34" charset="0"/>
                <a:cs typeface="Arial" panose="020B0604020202020204" pitchFamily="34" charset="0"/>
              </a:rPr>
              <a:t>- </a:t>
            </a:r>
            <a:r>
              <a:rPr lang="lv-LV" sz="5500" dirty="0">
                <a:effectLst/>
                <a:ea typeface="Calibri" panose="020F0502020204030204" pitchFamily="34" charset="0"/>
              </a:rPr>
              <a:t>dod iespēju ikvienam cilvēkam apjaust, attīstīt, izpaust personības kreatīvo enerģiju, talantus, spējas un prasmes;</a:t>
            </a:r>
          </a:p>
          <a:p>
            <a:pPr algn="just"/>
            <a:r>
              <a:rPr lang="lv-LV" sz="5500" b="1" dirty="0">
                <a:ea typeface="Calibri" panose="020F0502020204030204" pitchFamily="34" charset="0"/>
                <a:cs typeface="Arial" panose="020B0604020202020204" pitchFamily="34" charset="0"/>
              </a:rPr>
              <a:t>Gulbenes novada pensionāru biedrība «Atspulgs 5» </a:t>
            </a:r>
            <a:r>
              <a:rPr lang="lv-LV" sz="5500" dirty="0">
                <a:ea typeface="Calibri" panose="020F0502020204030204" pitchFamily="34" charset="0"/>
                <a:cs typeface="Arial" panose="020B0604020202020204" pitchFamily="34" charset="0"/>
              </a:rPr>
              <a:t>- </a:t>
            </a:r>
            <a:r>
              <a:rPr lang="lv-LV" sz="5500" dirty="0">
                <a:effectLst/>
                <a:ea typeface="Calibri" panose="020F0502020204030204" pitchFamily="34" charset="0"/>
              </a:rPr>
              <a:t>sekmē pensionāru iesaistīšanu pēc pašu vēlēšanās piemērotā un iespējamā darbības virzienā;</a:t>
            </a:r>
          </a:p>
          <a:p>
            <a:pPr algn="just"/>
            <a:r>
              <a:rPr lang="lv-LV" sz="5500" b="1" dirty="0">
                <a:ea typeface="Calibri" panose="020F0502020204030204" pitchFamily="34" charset="0"/>
                <a:cs typeface="Arial" panose="020B0604020202020204" pitchFamily="34" charset="0"/>
              </a:rPr>
              <a:t>Gulbenes novada invalīdu biedrība </a:t>
            </a:r>
            <a:r>
              <a:rPr lang="lv-LV" sz="5500" dirty="0">
                <a:ea typeface="Calibri" panose="020F0502020204030204" pitchFamily="34" charset="0"/>
                <a:cs typeface="Arial" panose="020B0604020202020204" pitchFamily="34" charset="0"/>
              </a:rPr>
              <a:t>– bagātina invalīdu kultūras dzīvi, organizējot izglītojošus seminārus un aktivitātes;</a:t>
            </a:r>
          </a:p>
          <a:p>
            <a:pPr algn="just"/>
            <a:r>
              <a:rPr lang="lv-LV" sz="5500" b="1" dirty="0">
                <a:ea typeface="Calibri" panose="020F0502020204030204" pitchFamily="34" charset="0"/>
                <a:cs typeface="Arial" panose="020B0604020202020204" pitchFamily="34" charset="0"/>
              </a:rPr>
              <a:t>Biedrība «tabureTE» </a:t>
            </a:r>
            <a:r>
              <a:rPr lang="lv-LV" sz="5500" dirty="0">
                <a:ea typeface="Calibri" panose="020F0502020204030204" pitchFamily="34" charset="0"/>
                <a:cs typeface="Arial" panose="020B0604020202020204" pitchFamily="34" charset="0"/>
              </a:rPr>
              <a:t>- sniedz pienesumu kultūrtelpai lokālā un nacionālā līmenī;</a:t>
            </a:r>
          </a:p>
          <a:p>
            <a:pPr algn="just"/>
            <a:r>
              <a:rPr lang="lv-LV" sz="5500" b="1" dirty="0">
                <a:effectLst/>
                <a:ea typeface="Calibri" panose="020F0502020204030204" pitchFamily="34" charset="0"/>
                <a:cs typeface="Arial" panose="020B0604020202020204" pitchFamily="34" charset="0"/>
              </a:rPr>
              <a:t>Līgo pagasta kopiena </a:t>
            </a:r>
            <a:endParaRPr lang="en-US" sz="5500" b="1" dirty="0">
              <a:effectLst/>
              <a:ea typeface="Calibri" panose="020F0502020204030204" pitchFamily="34" charset="0"/>
              <a:cs typeface="Arial" panose="020B0604020202020204" pitchFamily="34" charset="0"/>
            </a:endParaRPr>
          </a:p>
          <a:p>
            <a:endParaRPr lang="lv-LV" i="1" kern="1050" dirty="0">
              <a:latin typeface="Times New Roman" panose="02020603050405020304" pitchFamily="18" charset="0"/>
              <a:ea typeface="Times New Roman" panose="02020603050405020304" pitchFamily="18" charset="0"/>
            </a:endParaRPr>
          </a:p>
          <a:p>
            <a:endParaRPr lang="lv-LV" sz="1800" kern="1050" dirty="0">
              <a:effectLst/>
              <a:ea typeface="Times New Roman" panose="02020603050405020304" pitchFamily="18" charset="0"/>
            </a:endParaRPr>
          </a:p>
          <a:p>
            <a:endParaRPr lang="lv-LV" sz="1800" kern="1050" dirty="0">
              <a:effectLst/>
              <a:ea typeface="Times New Roman" panose="02020603050405020304" pitchFamily="18" charset="0"/>
            </a:endParaRPr>
          </a:p>
        </p:txBody>
      </p:sp>
      <p:pic>
        <p:nvPicPr>
          <p:cNvPr id="5" name="Attēls 4">
            <a:extLst>
              <a:ext uri="{FF2B5EF4-FFF2-40B4-BE49-F238E27FC236}">
                <a16:creationId xmlns:a16="http://schemas.microsoft.com/office/drawing/2014/main" id="{7529F250-6724-4354-9527-2E7ED17FBB6D}"/>
              </a:ext>
            </a:extLst>
          </p:cNvPr>
          <p:cNvPicPr>
            <a:picLocks noChangeAspect="1"/>
          </p:cNvPicPr>
          <p:nvPr/>
        </p:nvPicPr>
        <p:blipFill>
          <a:blip r:embed="rId2"/>
          <a:stretch>
            <a:fillRect/>
          </a:stretch>
        </p:blipFill>
        <p:spPr>
          <a:xfrm>
            <a:off x="8279210" y="2306811"/>
            <a:ext cx="3305908" cy="3305908"/>
          </a:xfrm>
          <a:prstGeom prst="rect">
            <a:avLst/>
          </a:prstGeom>
          <a:effectLst>
            <a:innerShdw blurRad="114300">
              <a:schemeClr val="accent6">
                <a:lumMod val="75000"/>
              </a:schemeClr>
            </a:innerShdw>
          </a:effectLst>
        </p:spPr>
      </p:pic>
    </p:spTree>
    <p:extLst>
      <p:ext uri="{BB962C8B-B14F-4D97-AF65-F5344CB8AC3E}">
        <p14:creationId xmlns:p14="http://schemas.microsoft.com/office/powerpoint/2010/main" val="61848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F97E-363A-BAEB-3A08-F80B09DE8F9D}"/>
              </a:ext>
            </a:extLst>
          </p:cNvPr>
          <p:cNvSpPr>
            <a:spLocks noGrp="1"/>
          </p:cNvSpPr>
          <p:nvPr>
            <p:ph type="title"/>
          </p:nvPr>
        </p:nvSpPr>
        <p:spPr>
          <a:xfrm>
            <a:off x="838200" y="365125"/>
            <a:ext cx="6019800" cy="1325563"/>
          </a:xfrm>
        </p:spPr>
        <p:txBody>
          <a:bodyPr/>
          <a:lstStyle/>
          <a:p>
            <a:r>
              <a:rPr lang="lv-LV" b="1" i="1" dirty="0">
                <a:solidFill>
                  <a:schemeClr val="accent5">
                    <a:lumMod val="75000"/>
                  </a:schemeClr>
                </a:solidFill>
                <a:effectLst>
                  <a:outerShdw blurRad="38100" dist="38100" dir="2700000" algn="tl">
                    <a:srgbClr val="000000">
                      <a:alpha val="43137"/>
                    </a:srgbClr>
                  </a:outerShdw>
                </a:effectLst>
              </a:rPr>
              <a:t>NVO gadatirgus 2022</a:t>
            </a:r>
          </a:p>
        </p:txBody>
      </p:sp>
      <p:sp>
        <p:nvSpPr>
          <p:cNvPr id="3" name="Content Placeholder 2">
            <a:extLst>
              <a:ext uri="{FF2B5EF4-FFF2-40B4-BE49-F238E27FC236}">
                <a16:creationId xmlns:a16="http://schemas.microsoft.com/office/drawing/2014/main" id="{54786632-FD64-6086-425B-88060F1FAE5C}"/>
              </a:ext>
            </a:extLst>
          </p:cNvPr>
          <p:cNvSpPr>
            <a:spLocks noGrp="1"/>
          </p:cNvSpPr>
          <p:nvPr>
            <p:ph idx="1"/>
          </p:nvPr>
        </p:nvSpPr>
        <p:spPr>
          <a:xfrm>
            <a:off x="254553" y="1690688"/>
            <a:ext cx="2995569" cy="4351338"/>
          </a:xfrm>
        </p:spPr>
        <p:txBody>
          <a:bodyPr/>
          <a:lstStyle/>
          <a:p>
            <a:pPr marL="0" indent="0" algn="just">
              <a:buNone/>
            </a:pPr>
            <a:r>
              <a:rPr lang="lv-LV" sz="2400" dirty="0"/>
              <a:t>Tas norisinājās divās daļās – pirmajā daļā tika diskutēts par tā brīža un nākotnes savstarpējo sadarbību starp sabiedriskajām organizācijām, pašvaldību un uzņēmējiem. Savukārt, otrajā daļā biedrības dižojās ar savas darbības rezultātiem.</a:t>
            </a:r>
          </a:p>
        </p:txBody>
      </p:sp>
      <p:pic>
        <p:nvPicPr>
          <p:cNvPr id="4" name="Picture 3">
            <a:extLst>
              <a:ext uri="{FF2B5EF4-FFF2-40B4-BE49-F238E27FC236}">
                <a16:creationId xmlns:a16="http://schemas.microsoft.com/office/drawing/2014/main" id="{0B455DF1-1C78-FA67-FC0C-FAC194F125BE}"/>
              </a:ext>
            </a:extLst>
          </p:cNvPr>
          <p:cNvPicPr>
            <a:picLocks noChangeAspect="1"/>
          </p:cNvPicPr>
          <p:nvPr/>
        </p:nvPicPr>
        <p:blipFill>
          <a:blip r:embed="rId2"/>
          <a:stretch>
            <a:fillRect/>
          </a:stretch>
        </p:blipFill>
        <p:spPr>
          <a:xfrm>
            <a:off x="3807653" y="1690688"/>
            <a:ext cx="2822693" cy="2121592"/>
          </a:xfrm>
          <a:prstGeom prst="rect">
            <a:avLst/>
          </a:prstGeom>
          <a:effectLst>
            <a:innerShdw blurRad="114300">
              <a:schemeClr val="accent6">
                <a:lumMod val="75000"/>
              </a:schemeClr>
            </a:innerShdw>
          </a:effectLst>
        </p:spPr>
      </p:pic>
      <p:pic>
        <p:nvPicPr>
          <p:cNvPr id="6" name="Picture 5">
            <a:extLst>
              <a:ext uri="{FF2B5EF4-FFF2-40B4-BE49-F238E27FC236}">
                <a16:creationId xmlns:a16="http://schemas.microsoft.com/office/drawing/2014/main" id="{1840305D-A8F4-5BED-6A48-604381E622D2}"/>
              </a:ext>
            </a:extLst>
          </p:cNvPr>
          <p:cNvPicPr>
            <a:picLocks noChangeAspect="1"/>
          </p:cNvPicPr>
          <p:nvPr/>
        </p:nvPicPr>
        <p:blipFill>
          <a:blip r:embed="rId3"/>
          <a:stretch>
            <a:fillRect/>
          </a:stretch>
        </p:blipFill>
        <p:spPr>
          <a:xfrm>
            <a:off x="3807654" y="4200264"/>
            <a:ext cx="2822693" cy="2488427"/>
          </a:xfrm>
          <a:prstGeom prst="rect">
            <a:avLst/>
          </a:prstGeom>
          <a:effectLst>
            <a:innerShdw blurRad="114300">
              <a:schemeClr val="accent6">
                <a:lumMod val="75000"/>
              </a:schemeClr>
            </a:innerShdw>
          </a:effectLst>
        </p:spPr>
      </p:pic>
      <p:pic>
        <p:nvPicPr>
          <p:cNvPr id="5" name="Attēls 4">
            <a:extLst>
              <a:ext uri="{FF2B5EF4-FFF2-40B4-BE49-F238E27FC236}">
                <a16:creationId xmlns:a16="http://schemas.microsoft.com/office/drawing/2014/main" id="{6DFF9FE2-B541-7D72-361E-D01FEF14AC87}"/>
              </a:ext>
            </a:extLst>
          </p:cNvPr>
          <p:cNvPicPr>
            <a:picLocks noChangeAspect="1"/>
          </p:cNvPicPr>
          <p:nvPr/>
        </p:nvPicPr>
        <p:blipFill>
          <a:blip r:embed="rId4"/>
          <a:stretch>
            <a:fillRect/>
          </a:stretch>
        </p:blipFill>
        <p:spPr>
          <a:xfrm>
            <a:off x="7048500" y="16558"/>
            <a:ext cx="5143500" cy="6858000"/>
          </a:xfrm>
          <a:prstGeom prst="rect">
            <a:avLst/>
          </a:prstGeom>
          <a:effectLst>
            <a:innerShdw blurRad="114300">
              <a:schemeClr val="accent6">
                <a:lumMod val="75000"/>
              </a:schemeClr>
            </a:innerShdw>
          </a:effectLst>
        </p:spPr>
      </p:pic>
    </p:spTree>
    <p:extLst>
      <p:ext uri="{BB962C8B-B14F-4D97-AF65-F5344CB8AC3E}">
        <p14:creationId xmlns:p14="http://schemas.microsoft.com/office/powerpoint/2010/main" val="275903803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BB721E7-E036-2A89-42A4-3CF3946F3F62}"/>
              </a:ext>
            </a:extLst>
          </p:cNvPr>
          <p:cNvSpPr>
            <a:spLocks noGrp="1"/>
          </p:cNvSpPr>
          <p:nvPr>
            <p:ph type="title"/>
          </p:nvPr>
        </p:nvSpPr>
        <p:spPr/>
        <p:txBody>
          <a:bodyPr/>
          <a:lstStyle/>
          <a:p>
            <a:r>
              <a:rPr lang="lv-LV" b="1" i="1" dirty="0">
                <a:solidFill>
                  <a:schemeClr val="accent5">
                    <a:lumMod val="75000"/>
                  </a:schemeClr>
                </a:solidFill>
                <a:effectLst>
                  <a:outerShdw blurRad="38100" dist="38100" dir="2700000" algn="tl">
                    <a:srgbClr val="000000">
                      <a:alpha val="43137"/>
                    </a:srgbClr>
                  </a:outerShdw>
                </a:effectLst>
              </a:rPr>
              <a:t>NVO gadatirgus 2022</a:t>
            </a:r>
            <a:endParaRPr lang="lv-LV" dirty="0"/>
          </a:p>
        </p:txBody>
      </p:sp>
      <p:pic>
        <p:nvPicPr>
          <p:cNvPr id="6" name="Attēls 5">
            <a:extLst>
              <a:ext uri="{FF2B5EF4-FFF2-40B4-BE49-F238E27FC236}">
                <a16:creationId xmlns:a16="http://schemas.microsoft.com/office/drawing/2014/main" id="{DC107A31-59BE-644E-F602-94B890C9A777}"/>
              </a:ext>
            </a:extLst>
          </p:cNvPr>
          <p:cNvPicPr>
            <a:picLocks noChangeAspect="1"/>
          </p:cNvPicPr>
          <p:nvPr/>
        </p:nvPicPr>
        <p:blipFill>
          <a:blip r:embed="rId2"/>
          <a:stretch>
            <a:fillRect/>
          </a:stretch>
        </p:blipFill>
        <p:spPr>
          <a:xfrm>
            <a:off x="7331198" y="354060"/>
            <a:ext cx="4022602" cy="6138815"/>
          </a:xfrm>
          <a:prstGeom prst="rect">
            <a:avLst/>
          </a:prstGeom>
          <a:effectLst>
            <a:innerShdw blurRad="114300">
              <a:schemeClr val="accent6">
                <a:lumMod val="75000"/>
              </a:schemeClr>
            </a:innerShdw>
          </a:effectLst>
        </p:spPr>
      </p:pic>
      <p:pic>
        <p:nvPicPr>
          <p:cNvPr id="7" name="Attēls 6">
            <a:extLst>
              <a:ext uri="{FF2B5EF4-FFF2-40B4-BE49-F238E27FC236}">
                <a16:creationId xmlns:a16="http://schemas.microsoft.com/office/drawing/2014/main" id="{E96AF620-AC9A-9FFD-C97C-E07918998CFA}"/>
              </a:ext>
            </a:extLst>
          </p:cNvPr>
          <p:cNvPicPr>
            <a:picLocks noChangeAspect="1"/>
          </p:cNvPicPr>
          <p:nvPr/>
        </p:nvPicPr>
        <p:blipFill>
          <a:blip r:embed="rId3"/>
          <a:stretch>
            <a:fillRect/>
          </a:stretch>
        </p:blipFill>
        <p:spPr>
          <a:xfrm>
            <a:off x="261374" y="1449189"/>
            <a:ext cx="4022602" cy="3016951"/>
          </a:xfrm>
          <a:prstGeom prst="rect">
            <a:avLst/>
          </a:prstGeom>
          <a:effectLst>
            <a:innerShdw blurRad="114300">
              <a:schemeClr val="accent6">
                <a:lumMod val="75000"/>
              </a:schemeClr>
            </a:innerShdw>
          </a:effectLst>
        </p:spPr>
      </p:pic>
      <p:pic>
        <p:nvPicPr>
          <p:cNvPr id="8" name="Attēls 7">
            <a:extLst>
              <a:ext uri="{FF2B5EF4-FFF2-40B4-BE49-F238E27FC236}">
                <a16:creationId xmlns:a16="http://schemas.microsoft.com/office/drawing/2014/main" id="{A8120E40-8A8E-5147-EBFC-8FEEC5C8CCB2}"/>
              </a:ext>
            </a:extLst>
          </p:cNvPr>
          <p:cNvPicPr>
            <a:picLocks noChangeAspect="1"/>
          </p:cNvPicPr>
          <p:nvPr/>
        </p:nvPicPr>
        <p:blipFill>
          <a:blip r:embed="rId4"/>
          <a:stretch>
            <a:fillRect/>
          </a:stretch>
        </p:blipFill>
        <p:spPr>
          <a:xfrm>
            <a:off x="3453468" y="3294777"/>
            <a:ext cx="3665236" cy="3429000"/>
          </a:xfrm>
          <a:prstGeom prst="rect">
            <a:avLst/>
          </a:prstGeom>
          <a:effectLst>
            <a:innerShdw blurRad="114300">
              <a:schemeClr val="accent6">
                <a:lumMod val="75000"/>
              </a:schemeClr>
            </a:innerShdw>
          </a:effectLst>
        </p:spPr>
      </p:pic>
    </p:spTree>
    <p:extLst>
      <p:ext uri="{BB962C8B-B14F-4D97-AF65-F5344CB8AC3E}">
        <p14:creationId xmlns:p14="http://schemas.microsoft.com/office/powerpoint/2010/main" val="280741597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2E33E-3DFE-1FB4-04C2-B4B1F89F00C2}"/>
              </a:ext>
            </a:extLst>
          </p:cNvPr>
          <p:cNvSpPr>
            <a:spLocks noGrp="1"/>
          </p:cNvSpPr>
          <p:nvPr>
            <p:ph type="title"/>
          </p:nvPr>
        </p:nvSpPr>
        <p:spPr>
          <a:xfrm>
            <a:off x="108358" y="201335"/>
            <a:ext cx="6963561" cy="1325563"/>
          </a:xfrm>
        </p:spPr>
        <p:txBody>
          <a:bodyPr/>
          <a:lstStyle/>
          <a:p>
            <a:r>
              <a:rPr lang="lv-LV" b="1" i="1" dirty="0">
                <a:solidFill>
                  <a:schemeClr val="accent5">
                    <a:lumMod val="75000"/>
                  </a:schemeClr>
                </a:solidFill>
                <a:effectLst>
                  <a:outerShdw blurRad="38100" dist="38100" dir="2700000" algn="tl">
                    <a:srgbClr val="000000">
                      <a:alpha val="43137"/>
                    </a:srgbClr>
                  </a:outerShdw>
                </a:effectLst>
              </a:rPr>
              <a:t>Informatīvais</a:t>
            </a:r>
            <a:r>
              <a:rPr lang="lv-LV" dirty="0"/>
              <a:t> </a:t>
            </a:r>
            <a:r>
              <a:rPr lang="lv-LV" b="1" i="1" dirty="0">
                <a:solidFill>
                  <a:schemeClr val="accent5">
                    <a:lumMod val="75000"/>
                  </a:schemeClr>
                </a:solidFill>
                <a:effectLst>
                  <a:outerShdw blurRad="38100" dist="38100" dir="2700000" algn="tl">
                    <a:srgbClr val="000000">
                      <a:alpha val="43137"/>
                    </a:srgbClr>
                  </a:outerShdw>
                </a:effectLst>
              </a:rPr>
              <a:t>izdevums </a:t>
            </a:r>
            <a:br>
              <a:rPr lang="lv-LV" b="1" i="1" dirty="0">
                <a:solidFill>
                  <a:schemeClr val="accent5">
                    <a:lumMod val="75000"/>
                  </a:schemeClr>
                </a:solidFill>
                <a:effectLst>
                  <a:outerShdw blurRad="38100" dist="38100" dir="2700000" algn="tl">
                    <a:srgbClr val="000000">
                      <a:alpha val="43137"/>
                    </a:srgbClr>
                  </a:outerShdw>
                </a:effectLst>
              </a:rPr>
            </a:br>
            <a:r>
              <a:rPr lang="lv-LV" b="1" i="1" dirty="0">
                <a:solidFill>
                  <a:schemeClr val="accent5">
                    <a:lumMod val="75000"/>
                  </a:schemeClr>
                </a:solidFill>
                <a:effectLst>
                  <a:outerShdw blurRad="38100" dist="38100" dir="2700000" algn="tl">
                    <a:srgbClr val="000000">
                      <a:alpha val="43137"/>
                    </a:srgbClr>
                  </a:outerShdw>
                </a:effectLst>
              </a:rPr>
              <a:t>«NVO! Nāc! Veido! Organizē!»</a:t>
            </a:r>
            <a:br>
              <a:rPr lang="lv-LV" dirty="0"/>
            </a:br>
            <a:endParaRPr lang="lv-LV" dirty="0"/>
          </a:p>
        </p:txBody>
      </p:sp>
      <p:pic>
        <p:nvPicPr>
          <p:cNvPr id="6" name="Attēls 5">
            <a:extLst>
              <a:ext uri="{FF2B5EF4-FFF2-40B4-BE49-F238E27FC236}">
                <a16:creationId xmlns:a16="http://schemas.microsoft.com/office/drawing/2014/main" id="{C21E3388-985E-AE65-BE7E-C2D8DE5759FC}"/>
              </a:ext>
            </a:extLst>
          </p:cNvPr>
          <p:cNvPicPr>
            <a:picLocks noChangeAspect="1"/>
          </p:cNvPicPr>
          <p:nvPr/>
        </p:nvPicPr>
        <p:blipFill>
          <a:blip r:embed="rId2"/>
          <a:stretch>
            <a:fillRect/>
          </a:stretch>
        </p:blipFill>
        <p:spPr>
          <a:xfrm>
            <a:off x="6963561" y="240541"/>
            <a:ext cx="5120081" cy="6416124"/>
          </a:xfrm>
          <a:prstGeom prst="rect">
            <a:avLst/>
          </a:prstGeom>
          <a:effectLst>
            <a:innerShdw blurRad="114300">
              <a:schemeClr val="accent6">
                <a:lumMod val="75000"/>
              </a:schemeClr>
            </a:innerShdw>
          </a:effectLst>
        </p:spPr>
      </p:pic>
      <p:pic>
        <p:nvPicPr>
          <p:cNvPr id="8" name="Attēls 7">
            <a:extLst>
              <a:ext uri="{FF2B5EF4-FFF2-40B4-BE49-F238E27FC236}">
                <a16:creationId xmlns:a16="http://schemas.microsoft.com/office/drawing/2014/main" id="{68048C31-B69A-F052-CE3F-518E89806484}"/>
              </a:ext>
            </a:extLst>
          </p:cNvPr>
          <p:cNvPicPr>
            <a:picLocks noChangeAspect="1"/>
          </p:cNvPicPr>
          <p:nvPr/>
        </p:nvPicPr>
        <p:blipFill>
          <a:blip r:embed="rId3"/>
          <a:stretch>
            <a:fillRect/>
          </a:stretch>
        </p:blipFill>
        <p:spPr>
          <a:xfrm>
            <a:off x="235897" y="1255328"/>
            <a:ext cx="6600126" cy="3241608"/>
          </a:xfrm>
          <a:prstGeom prst="rect">
            <a:avLst/>
          </a:prstGeom>
          <a:effectLst>
            <a:innerShdw blurRad="114300">
              <a:schemeClr val="accent6">
                <a:lumMod val="75000"/>
              </a:schemeClr>
            </a:innerShdw>
          </a:effectLst>
        </p:spPr>
      </p:pic>
      <p:pic>
        <p:nvPicPr>
          <p:cNvPr id="10" name="Attēls 9">
            <a:extLst>
              <a:ext uri="{FF2B5EF4-FFF2-40B4-BE49-F238E27FC236}">
                <a16:creationId xmlns:a16="http://schemas.microsoft.com/office/drawing/2014/main" id="{6DA1987A-55E8-42DB-E687-89960F445184}"/>
              </a:ext>
            </a:extLst>
          </p:cNvPr>
          <p:cNvPicPr>
            <a:picLocks noChangeAspect="1"/>
          </p:cNvPicPr>
          <p:nvPr/>
        </p:nvPicPr>
        <p:blipFill>
          <a:blip r:embed="rId4"/>
          <a:stretch>
            <a:fillRect/>
          </a:stretch>
        </p:blipFill>
        <p:spPr>
          <a:xfrm>
            <a:off x="989901" y="2969443"/>
            <a:ext cx="5302730" cy="3813056"/>
          </a:xfrm>
          <a:prstGeom prst="rect">
            <a:avLst/>
          </a:prstGeom>
          <a:effectLst>
            <a:innerShdw blurRad="114300">
              <a:schemeClr val="accent6">
                <a:lumMod val="75000"/>
              </a:schemeClr>
            </a:innerShdw>
          </a:effectLst>
        </p:spPr>
      </p:pic>
    </p:spTree>
    <p:extLst>
      <p:ext uri="{BB962C8B-B14F-4D97-AF65-F5344CB8AC3E}">
        <p14:creationId xmlns:p14="http://schemas.microsoft.com/office/powerpoint/2010/main" val="12195676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8839D5-EA21-2903-AE90-172F0AE7D071}"/>
              </a:ext>
            </a:extLst>
          </p:cNvPr>
          <p:cNvSpPr>
            <a:spLocks noGrp="1"/>
          </p:cNvSpPr>
          <p:nvPr>
            <p:ph idx="1"/>
          </p:nvPr>
        </p:nvSpPr>
        <p:spPr>
          <a:xfrm>
            <a:off x="595618" y="536895"/>
            <a:ext cx="10758182" cy="5640068"/>
          </a:xfrm>
        </p:spPr>
        <p:txBody>
          <a:bodyPr/>
          <a:lstStyle/>
          <a:p>
            <a:pPr algn="just"/>
            <a:r>
              <a:rPr lang="lv-LV" sz="3600" dirty="0"/>
              <a:t>Izstrādātas vadlīnijas sadarbības uzlabošanai starp Gulbenes novada nevalstiskajām organizācijām, aktīvo iedzīvotāju kopienām un pašvaldību </a:t>
            </a:r>
          </a:p>
          <a:p>
            <a:pPr marL="0" indent="0" algn="just">
              <a:buNone/>
            </a:pPr>
            <a:r>
              <a:rPr lang="lv-LV" dirty="0">
                <a:hlinkClick r:id="rId2"/>
              </a:rPr>
              <a:t>https://www.sateka.lv/jauna/wp-content/uploads/2021/11/Vadlinijas.pdf</a:t>
            </a:r>
            <a:endParaRPr lang="lv-LV" dirty="0"/>
          </a:p>
          <a:p>
            <a:pPr algn="just"/>
            <a:r>
              <a:rPr lang="lv-LV" sz="3200" dirty="0"/>
              <a:t>Izstrādāts ceļvedis aktīvajiem iedzīvotājiem un sabiedriskajām organizācijām sadarbības uzlabošanai ar pašvaldību vietējo teritoriju pilnveidošanai un attīstībai</a:t>
            </a:r>
          </a:p>
          <a:p>
            <a:pPr marL="0" indent="0" algn="just">
              <a:buNone/>
            </a:pPr>
            <a:r>
              <a:rPr lang="lv-LV" dirty="0">
                <a:hlinkClick r:id="rId3"/>
              </a:rPr>
              <a:t>https://www.sateka.lv/jauna/wp-content/uploads/2021/11/Celvedis.pdf</a:t>
            </a:r>
            <a:endParaRPr lang="lv-LV" dirty="0"/>
          </a:p>
          <a:p>
            <a:pPr algn="just"/>
            <a:endParaRPr lang="lv-LV" dirty="0"/>
          </a:p>
        </p:txBody>
      </p:sp>
    </p:spTree>
    <p:extLst>
      <p:ext uri="{BB962C8B-B14F-4D97-AF65-F5344CB8AC3E}">
        <p14:creationId xmlns:p14="http://schemas.microsoft.com/office/powerpoint/2010/main" val="5417859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A4137-1910-A414-CA31-90047EF7EC6D}"/>
              </a:ext>
            </a:extLst>
          </p:cNvPr>
          <p:cNvSpPr>
            <a:spLocks noGrp="1"/>
          </p:cNvSpPr>
          <p:nvPr>
            <p:ph type="title"/>
          </p:nvPr>
        </p:nvSpPr>
        <p:spPr>
          <a:xfrm>
            <a:off x="242774" y="1264074"/>
            <a:ext cx="6980147" cy="1478355"/>
          </a:xfrm>
        </p:spPr>
        <p:txBody>
          <a:bodyPr/>
          <a:lstStyle/>
          <a:p>
            <a:r>
              <a:rPr lang="lv-LV" sz="2400" dirty="0"/>
              <a:t>Izveidots materiāls “</a:t>
            </a:r>
            <a:r>
              <a:rPr lang="lv-LV" sz="2400" dirty="0">
                <a:hlinkClick r:id="rId2"/>
              </a:rPr>
              <a:t>Desmit soļi veiksmīgai finansējuma piesaistei nevalstiskajām organizācijām</a:t>
            </a:r>
            <a:r>
              <a:rPr lang="lv-LV" sz="2400" dirty="0"/>
              <a:t>”. </a:t>
            </a:r>
            <a:br>
              <a:rPr lang="lv-LV" sz="2400" dirty="0"/>
            </a:br>
            <a:br>
              <a:rPr lang="lv-LV" sz="1000" dirty="0"/>
            </a:br>
            <a:r>
              <a:rPr lang="lv-LV" sz="2000" dirty="0"/>
              <a:t>Ceļvedī ir sagatavots 10 soļu apraksts, kā pakāpeniski attīstīt ideju no tās rašanās brīža līdz pilnīgai īstenošanai. Tajā iekļauti ne tikai aprakstošas sadaļas, bet arī piemēri, padomi un ieteikumi, kurus ir vērtīgi ņemt vērā veidojot savas organizācijas idejas īstenošanas plānu</a:t>
            </a:r>
            <a:br>
              <a:rPr lang="lv-LV" sz="2000" dirty="0"/>
            </a:br>
            <a:endParaRPr lang="lv-LV" sz="2000" dirty="0"/>
          </a:p>
        </p:txBody>
      </p:sp>
      <p:sp>
        <p:nvSpPr>
          <p:cNvPr id="3" name="Content Placeholder 2">
            <a:extLst>
              <a:ext uri="{FF2B5EF4-FFF2-40B4-BE49-F238E27FC236}">
                <a16:creationId xmlns:a16="http://schemas.microsoft.com/office/drawing/2014/main" id="{CEFFC486-7A1B-CD6C-34A2-3AF66A82491F}"/>
              </a:ext>
            </a:extLst>
          </p:cNvPr>
          <p:cNvSpPr>
            <a:spLocks noGrp="1"/>
          </p:cNvSpPr>
          <p:nvPr>
            <p:ph idx="1"/>
          </p:nvPr>
        </p:nvSpPr>
        <p:spPr>
          <a:xfrm>
            <a:off x="418749" y="3429000"/>
            <a:ext cx="4564311" cy="2662485"/>
          </a:xfrm>
        </p:spPr>
        <p:txBody>
          <a:bodyPr/>
          <a:lstStyle/>
          <a:p>
            <a:pPr marL="0" indent="0">
              <a:buNone/>
            </a:pPr>
            <a:r>
              <a:rPr lang="lv-LV" sz="1600" dirty="0"/>
              <a:t>1.solis	Kopīgas izpratnes veidošana</a:t>
            </a:r>
            <a:br>
              <a:rPr lang="lv-LV" sz="1600" dirty="0"/>
            </a:br>
            <a:r>
              <a:rPr lang="lv-LV" sz="1600" dirty="0"/>
              <a:t>2.solis	Idejas apraksta sagatavošana</a:t>
            </a:r>
            <a:br>
              <a:rPr lang="lv-LV" sz="1600" dirty="0"/>
            </a:br>
            <a:r>
              <a:rPr lang="lv-LV" sz="1600" dirty="0"/>
              <a:t>3.solis	Finansētāju iepazīšana</a:t>
            </a:r>
            <a:br>
              <a:rPr lang="lv-LV" sz="1600" dirty="0"/>
            </a:br>
            <a:r>
              <a:rPr lang="lv-LV" sz="1600" dirty="0"/>
              <a:t>4.solis	Organizācijas kapacitātes izvērtēšana</a:t>
            </a:r>
            <a:br>
              <a:rPr lang="lv-LV" sz="1600" dirty="0"/>
            </a:br>
            <a:r>
              <a:rPr lang="lv-LV" sz="1600" dirty="0"/>
              <a:t>5.solis	Finansējuma pieprasījuma sagatavošana</a:t>
            </a:r>
            <a:br>
              <a:rPr lang="lv-LV" sz="1600" dirty="0"/>
            </a:br>
            <a:r>
              <a:rPr lang="lv-LV" sz="1600" dirty="0"/>
              <a:t>6.solis	Projekta īstenošana</a:t>
            </a:r>
            <a:br>
              <a:rPr lang="lv-LV" sz="1600" dirty="0"/>
            </a:br>
            <a:r>
              <a:rPr lang="lv-LV" sz="1600" dirty="0"/>
              <a:t>7.solis	Atskaišu sagatavošana finansētājam</a:t>
            </a:r>
            <a:br>
              <a:rPr lang="lv-LV" sz="1600" dirty="0"/>
            </a:br>
            <a:r>
              <a:rPr lang="lv-LV" sz="1600" dirty="0"/>
              <a:t>8.solis	Maksājumu saņemšana</a:t>
            </a:r>
            <a:br>
              <a:rPr lang="lv-LV" sz="1600" dirty="0"/>
            </a:br>
            <a:r>
              <a:rPr lang="lv-LV" sz="1600" dirty="0"/>
              <a:t>9.solis	Rezultātu uzturēšana</a:t>
            </a:r>
            <a:br>
              <a:rPr lang="lv-LV" sz="1600" dirty="0"/>
            </a:br>
            <a:r>
              <a:rPr lang="lv-LV" sz="1600" dirty="0"/>
              <a:t>10.solis	Turpinājuma pasākumi</a:t>
            </a:r>
          </a:p>
        </p:txBody>
      </p:sp>
      <p:pic>
        <p:nvPicPr>
          <p:cNvPr id="4" name="Picture 3">
            <a:extLst>
              <a:ext uri="{FF2B5EF4-FFF2-40B4-BE49-F238E27FC236}">
                <a16:creationId xmlns:a16="http://schemas.microsoft.com/office/drawing/2014/main" id="{61C222F3-EEBE-4F3F-8362-86402D8E04A1}"/>
              </a:ext>
            </a:extLst>
          </p:cNvPr>
          <p:cNvPicPr>
            <a:picLocks noChangeAspect="1"/>
          </p:cNvPicPr>
          <p:nvPr/>
        </p:nvPicPr>
        <p:blipFill>
          <a:blip r:embed="rId3"/>
          <a:stretch>
            <a:fillRect/>
          </a:stretch>
        </p:blipFill>
        <p:spPr>
          <a:xfrm>
            <a:off x="7377690" y="106393"/>
            <a:ext cx="4837451" cy="6751607"/>
          </a:xfrm>
          <a:prstGeom prst="rect">
            <a:avLst/>
          </a:prstGeom>
          <a:effectLst>
            <a:innerShdw blurRad="114300">
              <a:schemeClr val="accent6">
                <a:lumMod val="75000"/>
              </a:schemeClr>
            </a:innerShdw>
          </a:effectLst>
        </p:spPr>
      </p:pic>
      <p:pic>
        <p:nvPicPr>
          <p:cNvPr id="5" name="Picture 4">
            <a:extLst>
              <a:ext uri="{FF2B5EF4-FFF2-40B4-BE49-F238E27FC236}">
                <a16:creationId xmlns:a16="http://schemas.microsoft.com/office/drawing/2014/main" id="{609FB1EC-FC24-82A0-1029-8EA1921C89C7}"/>
              </a:ext>
            </a:extLst>
          </p:cNvPr>
          <p:cNvPicPr>
            <a:picLocks noChangeAspect="1"/>
          </p:cNvPicPr>
          <p:nvPr/>
        </p:nvPicPr>
        <p:blipFill>
          <a:blip r:embed="rId4"/>
          <a:stretch>
            <a:fillRect/>
          </a:stretch>
        </p:blipFill>
        <p:spPr>
          <a:xfrm>
            <a:off x="0" y="6150803"/>
            <a:ext cx="3548180" cy="707197"/>
          </a:xfrm>
          <a:prstGeom prst="rect">
            <a:avLst/>
          </a:prstGeom>
        </p:spPr>
      </p:pic>
    </p:spTree>
    <p:extLst>
      <p:ext uri="{BB962C8B-B14F-4D97-AF65-F5344CB8AC3E}">
        <p14:creationId xmlns:p14="http://schemas.microsoft.com/office/powerpoint/2010/main" val="384271202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BC5EBFEC-7A18-923E-351D-9225A3E73B86}"/>
              </a:ext>
            </a:extLst>
          </p:cNvPr>
          <p:cNvSpPr>
            <a:spLocks noGrp="1"/>
          </p:cNvSpPr>
          <p:nvPr>
            <p:ph type="title"/>
          </p:nvPr>
        </p:nvSpPr>
        <p:spPr>
          <a:xfrm>
            <a:off x="0" y="365126"/>
            <a:ext cx="7984671" cy="1030968"/>
          </a:xfrm>
          <a:gradFill>
            <a:gsLst>
              <a:gs pos="0">
                <a:srgbClr val="FFEFD1"/>
              </a:gs>
              <a:gs pos="64999">
                <a:srgbClr val="F0EBD5"/>
              </a:gs>
              <a:gs pos="100000">
                <a:srgbClr val="D1C39F"/>
              </a:gs>
            </a:gsLst>
            <a:lin ang="10800000" scaled="0"/>
          </a:gradFill>
        </p:spPr>
        <p:txBody>
          <a:bodyPr/>
          <a:lstStyle/>
          <a:p>
            <a:pPr marL="180000"/>
            <a:r>
              <a:rPr lang="lv-LV" altLang="lv-LV" b="1" i="1" dirty="0">
                <a:solidFill>
                  <a:schemeClr val="accent5">
                    <a:lumMod val="75000"/>
                  </a:schemeClr>
                </a:solidFill>
                <a:effectLst>
                  <a:outerShdw blurRad="38100" dist="38100" dir="2700000" algn="tl">
                    <a:srgbClr val="000000">
                      <a:alpha val="43137"/>
                    </a:srgbClr>
                  </a:outerShdw>
                </a:effectLst>
              </a:rPr>
              <a:t>Atbalsts uzņēmējiem</a:t>
            </a:r>
          </a:p>
        </p:txBody>
      </p:sp>
      <p:sp>
        <p:nvSpPr>
          <p:cNvPr id="40963" name="Content Placeholder 2">
            <a:extLst>
              <a:ext uri="{FF2B5EF4-FFF2-40B4-BE49-F238E27FC236}">
                <a16:creationId xmlns:a16="http://schemas.microsoft.com/office/drawing/2014/main" id="{4382BF77-F9CA-12CB-AB70-0E1486E58A4F}"/>
              </a:ext>
            </a:extLst>
          </p:cNvPr>
          <p:cNvSpPr>
            <a:spLocks noGrp="1"/>
          </p:cNvSpPr>
          <p:nvPr>
            <p:ph idx="1"/>
          </p:nvPr>
        </p:nvSpPr>
        <p:spPr/>
        <p:txBody>
          <a:bodyPr/>
          <a:lstStyle/>
          <a:p>
            <a:pPr marL="0" indent="0" algn="just">
              <a:buNone/>
              <a:defRPr/>
            </a:pPr>
            <a:r>
              <a:rPr lang="lv-LV" altLang="lv-LV" dirty="0"/>
              <a:t> </a:t>
            </a:r>
          </a:p>
        </p:txBody>
      </p:sp>
      <p:sp>
        <p:nvSpPr>
          <p:cNvPr id="2" name="TextBox 1">
            <a:extLst>
              <a:ext uri="{FF2B5EF4-FFF2-40B4-BE49-F238E27FC236}">
                <a16:creationId xmlns:a16="http://schemas.microsoft.com/office/drawing/2014/main" id="{41D304A9-BEF7-37ED-CDDC-65B1C0A4C058}"/>
              </a:ext>
            </a:extLst>
          </p:cNvPr>
          <p:cNvSpPr txBox="1"/>
          <p:nvPr/>
        </p:nvSpPr>
        <p:spPr>
          <a:xfrm>
            <a:off x="221974" y="1595524"/>
            <a:ext cx="5389218" cy="1200329"/>
          </a:xfrm>
          <a:prstGeom prst="rect">
            <a:avLst/>
          </a:prstGeom>
          <a:noFill/>
        </p:spPr>
        <p:txBody>
          <a:bodyPr wrap="square" rtlCol="0">
            <a:spAutoFit/>
          </a:bodyPr>
          <a:lstStyle/>
          <a:p>
            <a:pPr algn="just"/>
            <a:r>
              <a:rPr lang="lv-LV" sz="1800" dirty="0">
                <a:latin typeface="Times New Roman" panose="02020603050405020304" pitchFamily="18" charset="0"/>
                <a:ea typeface="Calibri" panose="020F0502020204030204" pitchFamily="34" charset="0"/>
                <a:cs typeface="Times New Roman" panose="02020603050405020304" pitchFamily="18" charset="0"/>
              </a:rPr>
              <a:t>Kopš 20</a:t>
            </a:r>
            <a:r>
              <a:rPr lang="lv-LV" dirty="0">
                <a:latin typeface="Times New Roman" panose="02020603050405020304" pitchFamily="18" charset="0"/>
                <a:ea typeface="Calibri" panose="020F0502020204030204" pitchFamily="34" charset="0"/>
                <a:cs typeface="Times New Roman" panose="02020603050405020304" pitchFamily="18" charset="0"/>
              </a:rPr>
              <a:t>20</a:t>
            </a:r>
            <a:r>
              <a:rPr lang="lv-LV" sz="1800" dirty="0">
                <a:latin typeface="Times New Roman" panose="02020603050405020304" pitchFamily="18" charset="0"/>
                <a:ea typeface="Calibri" panose="020F0502020204030204" pitchFamily="34" charset="0"/>
                <a:cs typeface="Times New Roman" panose="02020603050405020304" pitchFamily="18" charset="0"/>
              </a:rPr>
              <a:t>.gada gatavojam Gulbenes novada mazo uzņēmēju, amatnieku un mājražotāju </a:t>
            </a:r>
            <a:r>
              <a:rPr lang="lv-LV" sz="1800" b="1"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e-kontaktgrozu ar vairāk kā 40 e-kartiņām</a:t>
            </a:r>
            <a:r>
              <a:rPr lang="lv-LV" sz="1800" dirty="0">
                <a:latin typeface="Times New Roman" panose="02020603050405020304" pitchFamily="18" charset="0"/>
                <a:ea typeface="Calibri" panose="020F0502020204030204" pitchFamily="34" charset="0"/>
                <a:cs typeface="Times New Roman" panose="02020603050405020304" pitchFamily="18" charset="0"/>
              </a:rPr>
              <a:t>. </a:t>
            </a:r>
          </a:p>
          <a:p>
            <a:pPr algn="just"/>
            <a:endParaRPr lang="lv-LV" dirty="0"/>
          </a:p>
        </p:txBody>
      </p:sp>
      <p:pic>
        <p:nvPicPr>
          <p:cNvPr id="4" name="Picture 3">
            <a:extLst>
              <a:ext uri="{FF2B5EF4-FFF2-40B4-BE49-F238E27FC236}">
                <a16:creationId xmlns:a16="http://schemas.microsoft.com/office/drawing/2014/main" id="{5F57B848-F096-4773-3F7D-B7E51E5F3FA0}"/>
              </a:ext>
            </a:extLst>
          </p:cNvPr>
          <p:cNvPicPr>
            <a:picLocks noChangeAspect="1"/>
          </p:cNvPicPr>
          <p:nvPr/>
        </p:nvPicPr>
        <p:blipFill>
          <a:blip r:embed="rId2"/>
          <a:stretch>
            <a:fillRect/>
          </a:stretch>
        </p:blipFill>
        <p:spPr>
          <a:xfrm>
            <a:off x="221974" y="2995283"/>
            <a:ext cx="5191539" cy="2920241"/>
          </a:xfrm>
          <a:prstGeom prst="rect">
            <a:avLst/>
          </a:prstGeom>
          <a:effectLst>
            <a:innerShdw blurRad="114300">
              <a:schemeClr val="accent6">
                <a:lumMod val="75000"/>
              </a:schemeClr>
            </a:innerShdw>
          </a:effectLst>
        </p:spPr>
      </p:pic>
      <p:pic>
        <p:nvPicPr>
          <p:cNvPr id="5" name="Picture 4">
            <a:extLst>
              <a:ext uri="{FF2B5EF4-FFF2-40B4-BE49-F238E27FC236}">
                <a16:creationId xmlns:a16="http://schemas.microsoft.com/office/drawing/2014/main" id="{73626C48-9346-C5DF-327F-E3B6A829AAE0}"/>
              </a:ext>
            </a:extLst>
          </p:cNvPr>
          <p:cNvPicPr>
            <a:picLocks noChangeAspect="1"/>
          </p:cNvPicPr>
          <p:nvPr/>
        </p:nvPicPr>
        <p:blipFill>
          <a:blip r:embed="rId3"/>
          <a:stretch>
            <a:fillRect/>
          </a:stretch>
        </p:blipFill>
        <p:spPr>
          <a:xfrm>
            <a:off x="6227418" y="3458458"/>
            <a:ext cx="5389218" cy="3031435"/>
          </a:xfrm>
          <a:prstGeom prst="rect">
            <a:avLst/>
          </a:prstGeom>
          <a:effectLst>
            <a:innerShdw blurRad="114300">
              <a:schemeClr val="accent6">
                <a:lumMod val="75000"/>
              </a:schemeClr>
            </a:innerShdw>
          </a:effectLst>
        </p:spPr>
      </p:pic>
      <p:pic>
        <p:nvPicPr>
          <p:cNvPr id="6" name="Picture 5">
            <a:extLst>
              <a:ext uri="{FF2B5EF4-FFF2-40B4-BE49-F238E27FC236}">
                <a16:creationId xmlns:a16="http://schemas.microsoft.com/office/drawing/2014/main" id="{5EF381B4-C48C-991A-F749-F9599426489D}"/>
              </a:ext>
            </a:extLst>
          </p:cNvPr>
          <p:cNvPicPr>
            <a:picLocks noChangeAspect="1"/>
          </p:cNvPicPr>
          <p:nvPr/>
        </p:nvPicPr>
        <p:blipFill>
          <a:blip r:embed="rId4"/>
          <a:stretch>
            <a:fillRect/>
          </a:stretch>
        </p:blipFill>
        <p:spPr>
          <a:xfrm>
            <a:off x="6227418" y="149817"/>
            <a:ext cx="5389218" cy="3031435"/>
          </a:xfrm>
          <a:prstGeom prst="rect">
            <a:avLst/>
          </a:prstGeom>
          <a:effectLst>
            <a:innerShdw blurRad="114300">
              <a:schemeClr val="accent6">
                <a:lumMod val="75000"/>
              </a:schemeClr>
            </a:innerShdw>
          </a:effec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17F9AB6-3086-4A7D-8989-D820C056CA5A}"/>
              </a:ext>
            </a:extLst>
          </p:cNvPr>
          <p:cNvSpPr>
            <a:spLocks noGrp="1"/>
          </p:cNvSpPr>
          <p:nvPr>
            <p:ph type="title"/>
          </p:nvPr>
        </p:nvSpPr>
        <p:spPr>
          <a:xfrm>
            <a:off x="237170" y="196954"/>
            <a:ext cx="10775468" cy="1280890"/>
          </a:xfrm>
        </p:spPr>
        <p:txBody>
          <a:bodyPr>
            <a:normAutofit/>
          </a:bodyPr>
          <a:lstStyle/>
          <a:p>
            <a:r>
              <a:rPr lang="lv-LV"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IESPĒJAS SABIEDRĪBAS IESAISTES UZLABOŠANAI</a:t>
            </a:r>
            <a:endParaRPr lang="en-US" b="1" dirty="0">
              <a:solidFill>
                <a:schemeClr val="accent5"/>
              </a:solidFill>
              <a:effectLst>
                <a:outerShdw blurRad="38100" dist="38100" dir="2700000" algn="tl">
                  <a:srgbClr val="000000">
                    <a:alpha val="43137"/>
                  </a:srgbClr>
                </a:outerShdw>
              </a:effectLst>
            </a:endParaRPr>
          </a:p>
        </p:txBody>
      </p:sp>
      <p:sp>
        <p:nvSpPr>
          <p:cNvPr id="3" name="Satura vietturis 2">
            <a:extLst>
              <a:ext uri="{FF2B5EF4-FFF2-40B4-BE49-F238E27FC236}">
                <a16:creationId xmlns:a16="http://schemas.microsoft.com/office/drawing/2014/main" id="{C274146F-FCBE-4E04-8AF7-6A84FDFE81E9}"/>
              </a:ext>
            </a:extLst>
          </p:cNvPr>
          <p:cNvSpPr>
            <a:spLocks noGrp="1"/>
          </p:cNvSpPr>
          <p:nvPr>
            <p:ph sz="half" idx="1"/>
          </p:nvPr>
        </p:nvSpPr>
        <p:spPr>
          <a:xfrm>
            <a:off x="125835" y="1656762"/>
            <a:ext cx="11711031" cy="5004284"/>
          </a:xfrm>
        </p:spPr>
        <p:txBody>
          <a:bodyPr>
            <a:normAutofit/>
          </a:bodyPr>
          <a:lstStyle/>
          <a:p>
            <a:pPr algn="just"/>
            <a:r>
              <a:rPr lang="lv-LV" sz="3200" b="1" dirty="0"/>
              <a:t>Regulāras</a:t>
            </a:r>
            <a:r>
              <a:rPr lang="lv-LV" sz="3200" dirty="0"/>
              <a:t> pašvaldības administrācijas, domes deputātu un iedzīvotāju </a:t>
            </a:r>
            <a:r>
              <a:rPr lang="lv-LV" sz="3200" b="1" dirty="0"/>
              <a:t>tikšanās pagastos, ciemos un atsevišķi pilsētā</a:t>
            </a:r>
            <a:r>
              <a:rPr lang="lv-LV" sz="3200" dirty="0"/>
              <a:t>;</a:t>
            </a:r>
          </a:p>
          <a:p>
            <a:pPr algn="just"/>
            <a:r>
              <a:rPr lang="lv-LV" sz="3200" b="1" dirty="0"/>
              <a:t>Kopienu saliedēšanas aktivitātes</a:t>
            </a:r>
            <a:r>
              <a:rPr lang="lv-LV" sz="3200" dirty="0"/>
              <a:t> – talkas, tematiskās tikšanās ar praktisku darbošanos, u.c. aktivitātes;</a:t>
            </a:r>
          </a:p>
          <a:p>
            <a:pPr algn="just"/>
            <a:r>
              <a:rPr lang="lv-LV" sz="3200" b="1" dirty="0"/>
              <a:t>Personīga attieksme </a:t>
            </a:r>
            <a:r>
              <a:rPr lang="lv-LV" sz="3200" dirty="0"/>
              <a:t>pret konkrētajā vietā dzīvojošajiem;</a:t>
            </a:r>
          </a:p>
          <a:p>
            <a:pPr algn="just"/>
            <a:r>
              <a:rPr lang="lv-LV" sz="3200" b="1" dirty="0"/>
              <a:t>Atgriezeniskās saites veidošana </a:t>
            </a:r>
            <a:r>
              <a:rPr lang="lv-LV" sz="3200" dirty="0"/>
              <a:t>starp pašvaldības administrāciju un iedzīvotājiem;</a:t>
            </a:r>
          </a:p>
          <a:p>
            <a:pPr algn="just"/>
            <a:r>
              <a:rPr lang="lv-LV" sz="3200" b="1" dirty="0"/>
              <a:t>Uzņēmēju iesaistīšanās </a:t>
            </a:r>
            <a:r>
              <a:rPr lang="lv-LV" sz="3200" dirty="0"/>
              <a:t>notiekošajos procesos;</a:t>
            </a:r>
          </a:p>
          <a:p>
            <a:pPr algn="just"/>
            <a:r>
              <a:rPr lang="lv-LV" sz="3200" b="1" dirty="0"/>
              <a:t>Sociālo tīklu</a:t>
            </a:r>
            <a:r>
              <a:rPr lang="lv-LV" sz="3200" dirty="0"/>
              <a:t> </a:t>
            </a:r>
            <a:r>
              <a:rPr lang="lv-LV" sz="3200"/>
              <a:t>iespēju </a:t>
            </a:r>
            <a:r>
              <a:rPr lang="lv-LV" sz="3200" b="1"/>
              <a:t>izmantošana….</a:t>
            </a:r>
            <a:r>
              <a:rPr lang="lv-LV" sz="3200" b="1" dirty="0"/>
              <a:t>.</a:t>
            </a:r>
            <a:endParaRPr lang="lv-LV" sz="3200" dirty="0"/>
          </a:p>
          <a:p>
            <a:endParaRPr lang="en-US" dirty="0"/>
          </a:p>
        </p:txBody>
      </p:sp>
    </p:spTree>
    <p:extLst>
      <p:ext uri="{BB962C8B-B14F-4D97-AF65-F5344CB8AC3E}">
        <p14:creationId xmlns:p14="http://schemas.microsoft.com/office/powerpoint/2010/main" val="301829544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Content Placeholder 1">
            <a:extLst>
              <a:ext uri="{FF2B5EF4-FFF2-40B4-BE49-F238E27FC236}">
                <a16:creationId xmlns:a16="http://schemas.microsoft.com/office/drawing/2014/main" id="{BDF377AA-2953-B88B-0243-B4F7493B38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4843463" cy="6858000"/>
          </a:xfrm>
        </p:spPr>
      </p:pic>
      <p:sp>
        <p:nvSpPr>
          <p:cNvPr id="4" name="TextBox 3">
            <a:extLst>
              <a:ext uri="{FF2B5EF4-FFF2-40B4-BE49-F238E27FC236}">
                <a16:creationId xmlns:a16="http://schemas.microsoft.com/office/drawing/2014/main" id="{83117A7C-F302-9DE1-5AAC-4815286E1C8C}"/>
              </a:ext>
            </a:extLst>
          </p:cNvPr>
          <p:cNvSpPr txBox="1"/>
          <p:nvPr/>
        </p:nvSpPr>
        <p:spPr>
          <a:xfrm>
            <a:off x="5563293" y="4163488"/>
            <a:ext cx="6094412" cy="984885"/>
          </a:xfrm>
          <a:prstGeom prst="rect">
            <a:avLst/>
          </a:prstGeom>
          <a:noFill/>
        </p:spPr>
        <p:txBody>
          <a:bodyPr>
            <a:spAutoFit/>
          </a:bodyPr>
          <a:lstStyle/>
          <a:p>
            <a:pPr>
              <a:defRPr/>
            </a:pPr>
            <a:r>
              <a:rPr lang="lv-LV" sz="2000" b="1" dirty="0"/>
              <a:t>Paldies par Jūsu laiku un uzmanību! </a:t>
            </a:r>
            <a:br>
              <a:rPr lang="lv-LV" sz="2000" dirty="0"/>
            </a:br>
            <a:br>
              <a:rPr lang="lv-LV" sz="2000" dirty="0"/>
            </a:br>
            <a:r>
              <a:rPr lang="lv-LV" dirty="0"/>
              <a:t>Jautājumi un komentāri</a:t>
            </a:r>
          </a:p>
        </p:txBody>
      </p:sp>
      <p:sp>
        <p:nvSpPr>
          <p:cNvPr id="2" name="TextBox 1">
            <a:extLst>
              <a:ext uri="{FF2B5EF4-FFF2-40B4-BE49-F238E27FC236}">
                <a16:creationId xmlns:a16="http://schemas.microsoft.com/office/drawing/2014/main" id="{94BEF3C0-5894-A1CD-CD1F-AA0C83AE498A}"/>
              </a:ext>
            </a:extLst>
          </p:cNvPr>
          <p:cNvSpPr txBox="1"/>
          <p:nvPr/>
        </p:nvSpPr>
        <p:spPr>
          <a:xfrm>
            <a:off x="9665910" y="5832629"/>
            <a:ext cx="2398844" cy="923330"/>
          </a:xfrm>
          <a:prstGeom prst="rect">
            <a:avLst/>
          </a:prstGeom>
          <a:noFill/>
        </p:spPr>
        <p:txBody>
          <a:bodyPr wrap="square" rtlCol="0">
            <a:spAutoFit/>
          </a:bodyPr>
          <a:lstStyle/>
          <a:p>
            <a:pPr>
              <a:defRPr/>
            </a:pPr>
            <a:r>
              <a:rPr lang="lv-LV" b="1" dirty="0"/>
              <a:t>Daiga Gargurne</a:t>
            </a:r>
          </a:p>
          <a:p>
            <a:pPr>
              <a:defRPr/>
            </a:pPr>
            <a:r>
              <a:rPr lang="lv-LV" dirty="0"/>
              <a:t>biedrības «SATEKA» </a:t>
            </a:r>
          </a:p>
          <a:p>
            <a:pPr>
              <a:defRPr/>
            </a:pPr>
            <a:r>
              <a:rPr lang="lv-LV" dirty="0"/>
              <a:t>Valdes priekšsēdētāja </a:t>
            </a:r>
          </a:p>
        </p:txBody>
      </p:sp>
      <p:pic>
        <p:nvPicPr>
          <p:cNvPr id="5" name="Picture 4">
            <a:extLst>
              <a:ext uri="{FF2B5EF4-FFF2-40B4-BE49-F238E27FC236}">
                <a16:creationId xmlns:a16="http://schemas.microsoft.com/office/drawing/2014/main" id="{B0E23478-E9D9-823E-40FB-843350CE32E4}"/>
              </a:ext>
            </a:extLst>
          </p:cNvPr>
          <p:cNvPicPr>
            <a:picLocks noChangeAspect="1"/>
          </p:cNvPicPr>
          <p:nvPr/>
        </p:nvPicPr>
        <p:blipFill>
          <a:blip r:embed="rId3"/>
          <a:stretch>
            <a:fillRect/>
          </a:stretch>
        </p:blipFill>
        <p:spPr>
          <a:xfrm>
            <a:off x="8548525" y="296844"/>
            <a:ext cx="3176291" cy="31823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Content Placeholder 8">
            <a:extLst>
              <a:ext uri="{FF2B5EF4-FFF2-40B4-BE49-F238E27FC236}">
                <a16:creationId xmlns:a16="http://schemas.microsoft.com/office/drawing/2014/main" id="{E1619298-22DA-52C7-F6EF-5C015F2C79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
            <a:ext cx="5309316" cy="3177343"/>
          </a:xfrm>
          <a:ln>
            <a:solidFill>
              <a:schemeClr val="accent6">
                <a:lumMod val="75000"/>
              </a:schemeClr>
            </a:solidFill>
          </a:ln>
          <a:effectLst>
            <a:innerShdw blurRad="114300">
              <a:schemeClr val="accent6">
                <a:lumMod val="75000"/>
              </a:schemeClr>
            </a:innerShdw>
          </a:effectLst>
        </p:spPr>
      </p:pic>
      <p:pic>
        <p:nvPicPr>
          <p:cNvPr id="5" name="Picture 4">
            <a:extLst>
              <a:ext uri="{FF2B5EF4-FFF2-40B4-BE49-F238E27FC236}">
                <a16:creationId xmlns:a16="http://schemas.microsoft.com/office/drawing/2014/main" id="{17B86D53-F92F-1A83-B864-37EBF78CC860}"/>
              </a:ext>
            </a:extLst>
          </p:cNvPr>
          <p:cNvPicPr>
            <a:picLocks noChangeAspect="1"/>
          </p:cNvPicPr>
          <p:nvPr/>
        </p:nvPicPr>
        <p:blipFill>
          <a:blip r:embed="rId3"/>
          <a:stretch>
            <a:fillRect/>
          </a:stretch>
        </p:blipFill>
        <p:spPr>
          <a:xfrm>
            <a:off x="4501866" y="3428999"/>
            <a:ext cx="7337504" cy="3254375"/>
          </a:xfrm>
          <a:prstGeom prst="rect">
            <a:avLst/>
          </a:prstGeom>
          <a:ln>
            <a:solidFill>
              <a:schemeClr val="accent6">
                <a:lumMod val="75000"/>
              </a:schemeClr>
            </a:solidFill>
          </a:ln>
          <a:effectLst>
            <a:innerShdw blurRad="114300">
              <a:schemeClr val="accent6">
                <a:lumMod val="75000"/>
              </a:schemeClr>
            </a:innerShdw>
          </a:effectLst>
        </p:spPr>
      </p:pic>
      <p:pic>
        <p:nvPicPr>
          <p:cNvPr id="4" name="Picture 3">
            <a:extLst>
              <a:ext uri="{FF2B5EF4-FFF2-40B4-BE49-F238E27FC236}">
                <a16:creationId xmlns:a16="http://schemas.microsoft.com/office/drawing/2014/main" id="{F474C141-702A-2A05-C002-12B494FF5B62}"/>
              </a:ext>
            </a:extLst>
          </p:cNvPr>
          <p:cNvPicPr>
            <a:picLocks noChangeAspect="1"/>
          </p:cNvPicPr>
          <p:nvPr/>
        </p:nvPicPr>
        <p:blipFill>
          <a:blip r:embed="rId4"/>
          <a:stretch>
            <a:fillRect/>
          </a:stretch>
        </p:blipFill>
        <p:spPr>
          <a:xfrm>
            <a:off x="9769239" y="500333"/>
            <a:ext cx="1858725" cy="1971864"/>
          </a:xfrm>
          <a:prstGeom prst="rect">
            <a:avLst/>
          </a:prstGeom>
          <a:ln>
            <a:solidFill>
              <a:schemeClr val="accent6">
                <a:lumMod val="75000"/>
              </a:schemeClr>
            </a:solidFill>
          </a:ln>
          <a:effectLst>
            <a:innerShdw blurRad="114300">
              <a:schemeClr val="accent6">
                <a:lumMod val="75000"/>
              </a:schemeClr>
            </a:innerShdw>
          </a:effectLst>
        </p:spPr>
      </p:pic>
      <p:sp>
        <p:nvSpPr>
          <p:cNvPr id="6" name="TextBox 5">
            <a:extLst>
              <a:ext uri="{FF2B5EF4-FFF2-40B4-BE49-F238E27FC236}">
                <a16:creationId xmlns:a16="http://schemas.microsoft.com/office/drawing/2014/main" id="{79995750-0DA6-AD6A-7BAD-CDA8230A12B3}"/>
              </a:ext>
            </a:extLst>
          </p:cNvPr>
          <p:cNvSpPr txBox="1"/>
          <p:nvPr/>
        </p:nvSpPr>
        <p:spPr>
          <a:xfrm>
            <a:off x="5496165" y="1050062"/>
            <a:ext cx="4086225" cy="1077218"/>
          </a:xfrm>
          <a:prstGeom prst="rect">
            <a:avLst/>
          </a:prstGeom>
          <a:noFill/>
        </p:spPr>
        <p:txBody>
          <a:bodyPr wrap="square" rtlCol="0">
            <a:spAutoFit/>
          </a:bodyPr>
          <a:lstStyle/>
          <a:p>
            <a:pPr algn="ctr"/>
            <a:r>
              <a:rPr lang="lv-LV" sz="3200" dirty="0">
                <a:solidFill>
                  <a:schemeClr val="accent6">
                    <a:lumMod val="75000"/>
                  </a:schemeClr>
                </a:solidFill>
                <a:effectLst>
                  <a:outerShdw blurRad="38100" dist="38100" dir="2700000" algn="tl">
                    <a:srgbClr val="000000">
                      <a:alpha val="43137"/>
                    </a:srgbClr>
                  </a:outerShdw>
                </a:effectLst>
              </a:rPr>
              <a:t>Biedrība darbojas kopš 2007.gada maija</a:t>
            </a:r>
          </a:p>
        </p:txBody>
      </p:sp>
      <p:pic>
        <p:nvPicPr>
          <p:cNvPr id="2" name="Picture 1">
            <a:extLst>
              <a:ext uri="{FF2B5EF4-FFF2-40B4-BE49-F238E27FC236}">
                <a16:creationId xmlns:a16="http://schemas.microsoft.com/office/drawing/2014/main" id="{7FA7BC01-A27E-51FF-CFAA-4DE4852699C8}"/>
              </a:ext>
            </a:extLst>
          </p:cNvPr>
          <p:cNvPicPr>
            <a:picLocks noChangeAspect="1"/>
          </p:cNvPicPr>
          <p:nvPr/>
        </p:nvPicPr>
        <p:blipFill>
          <a:blip r:embed="rId5"/>
          <a:stretch>
            <a:fillRect/>
          </a:stretch>
        </p:blipFill>
        <p:spPr>
          <a:xfrm>
            <a:off x="139280" y="3483281"/>
            <a:ext cx="4115157" cy="3145809"/>
          </a:xfrm>
          <a:prstGeom prst="rect">
            <a:avLst/>
          </a:prstGeom>
          <a:effectLst>
            <a:innerShdw blurRad="114300">
              <a:schemeClr val="accent6">
                <a:lumMod val="75000"/>
              </a:schemeClr>
            </a:innerShdw>
          </a:effectLst>
        </p:spPr>
      </p:pic>
    </p:spTree>
    <p:extLst>
      <p:ext uri="{BB962C8B-B14F-4D97-AF65-F5344CB8AC3E}">
        <p14:creationId xmlns:p14="http://schemas.microsoft.com/office/powerpoint/2010/main" val="423769007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138A4621-BF72-24DD-3B7E-56E9F19FE616}"/>
              </a:ext>
            </a:extLst>
          </p:cNvPr>
          <p:cNvSpPr>
            <a:spLocks noGrp="1"/>
          </p:cNvSpPr>
          <p:nvPr>
            <p:ph type="title"/>
          </p:nvPr>
        </p:nvSpPr>
        <p:spPr>
          <a:xfrm>
            <a:off x="0" y="284503"/>
            <a:ext cx="10687573" cy="893763"/>
          </a:xfrm>
          <a:gradFill flip="none" rotWithShape="1">
            <a:gsLst>
              <a:gs pos="0">
                <a:srgbClr val="FFEFD1"/>
              </a:gs>
              <a:gs pos="50000">
                <a:srgbClr val="F0EBD5"/>
              </a:gs>
              <a:gs pos="100000">
                <a:srgbClr val="D1C39F"/>
              </a:gs>
            </a:gsLst>
            <a:lin ang="10800000" scaled="1"/>
            <a:tileRect/>
          </a:gradFill>
        </p:spPr>
        <p:txBody>
          <a:bodyPr/>
          <a:lstStyle/>
          <a:p>
            <a:r>
              <a:rPr lang="lv-LV" altLang="lv-LV" b="1" i="1" dirty="0">
                <a:solidFill>
                  <a:schemeClr val="accent5">
                    <a:lumMod val="75000"/>
                  </a:schemeClr>
                </a:solidFill>
                <a:effectLst>
                  <a:outerShdw blurRad="38100" dist="38100" dir="2700000" algn="tl">
                    <a:srgbClr val="000000">
                      <a:alpha val="43137"/>
                    </a:srgbClr>
                  </a:outerShdw>
                </a:effectLst>
              </a:rPr>
              <a:t>Biedrības SATEKA Mazie projektu konkursi</a:t>
            </a:r>
          </a:p>
        </p:txBody>
      </p:sp>
      <p:sp>
        <p:nvSpPr>
          <p:cNvPr id="4" name="TextBox 3">
            <a:extLst>
              <a:ext uri="{FF2B5EF4-FFF2-40B4-BE49-F238E27FC236}">
                <a16:creationId xmlns:a16="http://schemas.microsoft.com/office/drawing/2014/main" id="{7A579891-70DC-AE2C-D027-07D5C9E5ACD1}"/>
              </a:ext>
            </a:extLst>
          </p:cNvPr>
          <p:cNvSpPr txBox="1"/>
          <p:nvPr/>
        </p:nvSpPr>
        <p:spPr>
          <a:xfrm>
            <a:off x="174162" y="1256467"/>
            <a:ext cx="11539331" cy="4939814"/>
          </a:xfrm>
          <a:prstGeom prst="rect">
            <a:avLst/>
          </a:prstGeom>
          <a:noFill/>
        </p:spPr>
        <p:txBody>
          <a:bodyPr wrap="square" rtlCol="0">
            <a:spAutoFit/>
          </a:bodyPr>
          <a:lstStyle/>
          <a:p>
            <a:pPr algn="just"/>
            <a:r>
              <a:rPr lang="lv-LV" sz="2100" dirty="0"/>
              <a:t>Projektu konkursa mērķis ir atbalstīt Gulbenes novada vietējo iedzīvotāju projektus, kas veicina vietējās sabiedrības līdzdalību savas dzīves vides uzlabošanai un aktivizēšanai. </a:t>
            </a:r>
          </a:p>
          <a:p>
            <a:pPr algn="just"/>
            <a:r>
              <a:rPr lang="lv-LV" sz="2100" dirty="0"/>
              <a:t>Projektu konkursa apakšmērķis- veicināt sadarbību starp vietējiem iedzīvotājiem, uzņēmējiem, pašvaldību un citām organizācijām. </a:t>
            </a:r>
          </a:p>
          <a:p>
            <a:pPr algn="just"/>
            <a:endParaRPr lang="lv-LV" sz="2100" dirty="0"/>
          </a:p>
          <a:p>
            <a:pPr algn="just"/>
            <a:r>
              <a:rPr lang="lv-LV" sz="2100" dirty="0"/>
              <a:t>Projekta iesniedzējs ir reģistrēta biedrība vai nodibinājums vai nereģistrēta aktīvo iedzīvotāju grupa (interešu un domubiedru klubs, draudze, u.c.), kas darbojas Gulbenes novada teritorijā. </a:t>
            </a:r>
          </a:p>
          <a:p>
            <a:pPr algn="just"/>
            <a:r>
              <a:rPr lang="lv-LV" sz="2100" dirty="0"/>
              <a:t>Prioritāte ir bērnu un jauniešu iniciatīvu grupu iesniegtajiem projektiem (vismaz 5 (pieci) un vairāk vietējie jaunieši vecumā no 12 gadu vecuma līdz 29 gadiem). </a:t>
            </a:r>
          </a:p>
          <a:p>
            <a:pPr algn="just"/>
            <a:endParaRPr lang="lv-LV" sz="2100" dirty="0"/>
          </a:p>
          <a:p>
            <a:pPr algn="just"/>
            <a:r>
              <a:rPr lang="lv-LV" sz="2100" dirty="0"/>
              <a:t>Pirmais Mazo projektu konkurss tika izsludināts 2007.gadā, projektu pieņemšana noslēdzās 2008.g. janvārī</a:t>
            </a:r>
          </a:p>
          <a:p>
            <a:pPr algn="just"/>
            <a:endParaRPr lang="lv-LV" sz="2100" dirty="0"/>
          </a:p>
          <a:p>
            <a:pPr algn="just"/>
            <a:r>
              <a:rPr lang="lv-LV" sz="2100" dirty="0"/>
              <a:t>Kopā norisinājušies 11 konkursi un saņemti 199 projekti, no kuriem atbalstu ieguvis 81 mazais projekts. Kopā šo ideju īstenošanai piešķirti EUR 34 823,15.</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D7F8DE-B3E4-887C-D3DC-108113A33B1B}"/>
              </a:ext>
            </a:extLst>
          </p:cNvPr>
          <p:cNvPicPr>
            <a:picLocks noChangeAspect="1"/>
          </p:cNvPicPr>
          <p:nvPr/>
        </p:nvPicPr>
        <p:blipFill>
          <a:blip r:embed="rId2"/>
          <a:stretch>
            <a:fillRect/>
          </a:stretch>
        </p:blipFill>
        <p:spPr>
          <a:xfrm>
            <a:off x="3708658" y="4114800"/>
            <a:ext cx="3882268" cy="2743200"/>
          </a:xfrm>
          <a:prstGeom prst="rect">
            <a:avLst/>
          </a:prstGeom>
          <a:ln>
            <a:solidFill>
              <a:schemeClr val="accent6">
                <a:lumMod val="75000"/>
              </a:schemeClr>
            </a:solidFill>
          </a:ln>
          <a:effectLst>
            <a:innerShdw blurRad="114300">
              <a:schemeClr val="accent6">
                <a:lumMod val="75000"/>
              </a:schemeClr>
            </a:innerShdw>
          </a:effectLst>
        </p:spPr>
      </p:pic>
      <p:pic>
        <p:nvPicPr>
          <p:cNvPr id="3" name="Picture 2">
            <a:extLst>
              <a:ext uri="{FF2B5EF4-FFF2-40B4-BE49-F238E27FC236}">
                <a16:creationId xmlns:a16="http://schemas.microsoft.com/office/drawing/2014/main" id="{568372E5-9EF4-B944-6683-FA1E07567496}"/>
              </a:ext>
            </a:extLst>
          </p:cNvPr>
          <p:cNvPicPr>
            <a:picLocks noChangeAspect="1"/>
          </p:cNvPicPr>
          <p:nvPr/>
        </p:nvPicPr>
        <p:blipFill>
          <a:blip r:embed="rId3"/>
          <a:stretch>
            <a:fillRect/>
          </a:stretch>
        </p:blipFill>
        <p:spPr>
          <a:xfrm>
            <a:off x="93463" y="156848"/>
            <a:ext cx="3425898" cy="4593725"/>
          </a:xfrm>
          <a:prstGeom prst="rect">
            <a:avLst/>
          </a:prstGeom>
          <a:ln>
            <a:solidFill>
              <a:schemeClr val="accent6">
                <a:lumMod val="75000"/>
              </a:schemeClr>
            </a:solidFill>
          </a:ln>
          <a:effectLst>
            <a:innerShdw blurRad="114300">
              <a:schemeClr val="accent6">
                <a:lumMod val="75000"/>
              </a:schemeClr>
            </a:innerShdw>
          </a:effectLst>
        </p:spPr>
      </p:pic>
      <p:pic>
        <p:nvPicPr>
          <p:cNvPr id="6" name="Picture 5">
            <a:extLst>
              <a:ext uri="{FF2B5EF4-FFF2-40B4-BE49-F238E27FC236}">
                <a16:creationId xmlns:a16="http://schemas.microsoft.com/office/drawing/2014/main" id="{287A2498-75DF-36AC-F08A-B7D8900B0D62}"/>
              </a:ext>
            </a:extLst>
          </p:cNvPr>
          <p:cNvPicPr>
            <a:picLocks noChangeAspect="1"/>
          </p:cNvPicPr>
          <p:nvPr/>
        </p:nvPicPr>
        <p:blipFill>
          <a:blip r:embed="rId4"/>
          <a:stretch>
            <a:fillRect/>
          </a:stretch>
        </p:blipFill>
        <p:spPr>
          <a:xfrm>
            <a:off x="7780223" y="156848"/>
            <a:ext cx="4318313" cy="4492487"/>
          </a:xfrm>
          <a:prstGeom prst="rect">
            <a:avLst/>
          </a:prstGeom>
          <a:ln>
            <a:solidFill>
              <a:schemeClr val="accent6">
                <a:lumMod val="75000"/>
              </a:schemeClr>
            </a:solidFill>
          </a:ln>
          <a:effectLst>
            <a:innerShdw blurRad="114300">
              <a:schemeClr val="accent6">
                <a:lumMod val="75000"/>
              </a:schemeClr>
            </a:innerShdw>
          </a:effectLst>
        </p:spPr>
      </p:pic>
      <p:sp>
        <p:nvSpPr>
          <p:cNvPr id="7" name="TextBox 6">
            <a:extLst>
              <a:ext uri="{FF2B5EF4-FFF2-40B4-BE49-F238E27FC236}">
                <a16:creationId xmlns:a16="http://schemas.microsoft.com/office/drawing/2014/main" id="{5075D62E-FC8F-1CA0-1814-5219CA028792}"/>
              </a:ext>
            </a:extLst>
          </p:cNvPr>
          <p:cNvSpPr txBox="1"/>
          <p:nvPr/>
        </p:nvSpPr>
        <p:spPr>
          <a:xfrm>
            <a:off x="3708658" y="616226"/>
            <a:ext cx="4009214" cy="3046988"/>
          </a:xfrm>
          <a:prstGeom prst="rect">
            <a:avLst/>
          </a:prstGeom>
          <a:noFill/>
        </p:spPr>
        <p:txBody>
          <a:bodyPr wrap="square" rtlCol="0">
            <a:spAutoFit/>
          </a:bodyPr>
          <a:lstStyle/>
          <a:p>
            <a:pPr algn="ctr"/>
            <a:r>
              <a:rPr lang="lv-LV" sz="2400" dirty="0"/>
              <a:t>Katrā kārtā ir noteikta tēma: </a:t>
            </a:r>
          </a:p>
          <a:p>
            <a:pPr algn="ctr"/>
            <a:r>
              <a:rPr lang="lv-LV" sz="2400" dirty="0"/>
              <a:t>«Bānīša zemes labumi», Paaudze paaudzē», «Sveiks un vesels», «Palīdzēsim viens otram», «Laiks vīriem!», «Senatne mūsdienās», «Kopā veidota nākotne- tā ir Tava iespēja!», u.c.</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F55058-EEBF-B537-158A-CD8DC5BFB3AF}"/>
              </a:ext>
            </a:extLst>
          </p:cNvPr>
          <p:cNvPicPr>
            <a:picLocks noGrp="1" noChangeAspect="1"/>
          </p:cNvPicPr>
          <p:nvPr>
            <p:ph idx="1"/>
          </p:nvPr>
        </p:nvPicPr>
        <p:blipFill>
          <a:blip r:embed="rId2"/>
          <a:stretch>
            <a:fillRect/>
          </a:stretch>
        </p:blipFill>
        <p:spPr>
          <a:xfrm>
            <a:off x="132522" y="55413"/>
            <a:ext cx="5010150" cy="2790825"/>
          </a:xfrm>
          <a:prstGeom prst="rect">
            <a:avLst/>
          </a:prstGeom>
          <a:ln>
            <a:solidFill>
              <a:schemeClr val="accent6">
                <a:lumMod val="75000"/>
              </a:schemeClr>
            </a:solidFill>
          </a:ln>
          <a:effectLst>
            <a:innerShdw blurRad="114300">
              <a:schemeClr val="accent6">
                <a:lumMod val="75000"/>
              </a:schemeClr>
            </a:innerShdw>
          </a:effectLst>
        </p:spPr>
      </p:pic>
      <p:sp>
        <p:nvSpPr>
          <p:cNvPr id="6" name="TextBox 5">
            <a:extLst>
              <a:ext uri="{FF2B5EF4-FFF2-40B4-BE49-F238E27FC236}">
                <a16:creationId xmlns:a16="http://schemas.microsoft.com/office/drawing/2014/main" id="{F407CACC-1040-25A5-81B4-474AF0ECBFE4}"/>
              </a:ext>
            </a:extLst>
          </p:cNvPr>
          <p:cNvSpPr txBox="1"/>
          <p:nvPr/>
        </p:nvSpPr>
        <p:spPr>
          <a:xfrm>
            <a:off x="212034" y="2846238"/>
            <a:ext cx="4930638" cy="369332"/>
          </a:xfrm>
          <a:prstGeom prst="rect">
            <a:avLst/>
          </a:prstGeom>
          <a:noFill/>
        </p:spPr>
        <p:txBody>
          <a:bodyPr wrap="square" rtlCol="0">
            <a:spAutoFit/>
          </a:bodyPr>
          <a:lstStyle/>
          <a:p>
            <a:r>
              <a:rPr lang="lv-LV" dirty="0"/>
              <a:t>Skvērs LATVIJAS SIMTGADEI Rankas kultūras nama</a:t>
            </a:r>
          </a:p>
        </p:txBody>
      </p:sp>
      <p:pic>
        <p:nvPicPr>
          <p:cNvPr id="8" name="Picture 7">
            <a:extLst>
              <a:ext uri="{FF2B5EF4-FFF2-40B4-BE49-F238E27FC236}">
                <a16:creationId xmlns:a16="http://schemas.microsoft.com/office/drawing/2014/main" id="{027F1CD5-7359-D5EA-0621-2655A130FEAB}"/>
              </a:ext>
            </a:extLst>
          </p:cNvPr>
          <p:cNvPicPr>
            <a:picLocks noChangeAspect="1"/>
          </p:cNvPicPr>
          <p:nvPr/>
        </p:nvPicPr>
        <p:blipFill>
          <a:blip r:embed="rId3"/>
          <a:stretch>
            <a:fillRect/>
          </a:stretch>
        </p:blipFill>
        <p:spPr>
          <a:xfrm>
            <a:off x="6342077" y="1336813"/>
            <a:ext cx="5579165" cy="4184374"/>
          </a:xfrm>
          <a:prstGeom prst="rect">
            <a:avLst/>
          </a:prstGeom>
          <a:ln>
            <a:solidFill>
              <a:schemeClr val="accent6">
                <a:lumMod val="75000"/>
              </a:schemeClr>
            </a:solidFill>
          </a:ln>
          <a:effectLst>
            <a:innerShdw blurRad="114300">
              <a:schemeClr val="accent6">
                <a:lumMod val="75000"/>
              </a:schemeClr>
            </a:innerShdw>
          </a:effectLst>
        </p:spPr>
      </p:pic>
      <p:pic>
        <p:nvPicPr>
          <p:cNvPr id="9" name="Picture 8">
            <a:extLst>
              <a:ext uri="{FF2B5EF4-FFF2-40B4-BE49-F238E27FC236}">
                <a16:creationId xmlns:a16="http://schemas.microsoft.com/office/drawing/2014/main" id="{FD93AB9F-165B-A934-A192-EA110EAE46BC}"/>
              </a:ext>
            </a:extLst>
          </p:cNvPr>
          <p:cNvPicPr>
            <a:picLocks noChangeAspect="1"/>
          </p:cNvPicPr>
          <p:nvPr/>
        </p:nvPicPr>
        <p:blipFill>
          <a:blip r:embed="rId4"/>
          <a:stretch>
            <a:fillRect/>
          </a:stretch>
        </p:blipFill>
        <p:spPr>
          <a:xfrm>
            <a:off x="546132" y="3319943"/>
            <a:ext cx="4262442" cy="3200162"/>
          </a:xfrm>
          <a:prstGeom prst="rect">
            <a:avLst/>
          </a:prstGeom>
          <a:ln>
            <a:solidFill>
              <a:schemeClr val="accent6">
                <a:lumMod val="75000"/>
              </a:schemeClr>
            </a:solidFill>
          </a:ln>
          <a:effectLst>
            <a:innerShdw blurRad="114300">
              <a:schemeClr val="accent6">
                <a:lumMod val="75000"/>
              </a:schemeClr>
            </a:innerShdw>
          </a:effectLst>
        </p:spPr>
      </p:pic>
      <p:sp>
        <p:nvSpPr>
          <p:cNvPr id="2" name="TextBox 1">
            <a:extLst>
              <a:ext uri="{FF2B5EF4-FFF2-40B4-BE49-F238E27FC236}">
                <a16:creationId xmlns:a16="http://schemas.microsoft.com/office/drawing/2014/main" id="{8E49173A-F0C3-3116-A3B4-AFE867EF1640}"/>
              </a:ext>
            </a:extLst>
          </p:cNvPr>
          <p:cNvSpPr txBox="1"/>
          <p:nvPr/>
        </p:nvSpPr>
        <p:spPr>
          <a:xfrm>
            <a:off x="4808574" y="6335439"/>
            <a:ext cx="2617366" cy="369332"/>
          </a:xfrm>
          <a:prstGeom prst="rect">
            <a:avLst/>
          </a:prstGeom>
          <a:noFill/>
        </p:spPr>
        <p:txBody>
          <a:bodyPr wrap="square" rtlCol="0">
            <a:spAutoFit/>
          </a:bodyPr>
          <a:lstStyle/>
          <a:p>
            <a:r>
              <a:rPr lang="lv-LV" dirty="0"/>
              <a:t>Bērnu laukums Kalnienā</a:t>
            </a:r>
          </a:p>
        </p:txBody>
      </p:sp>
    </p:spTree>
    <p:extLst>
      <p:ext uri="{BB962C8B-B14F-4D97-AF65-F5344CB8AC3E}">
        <p14:creationId xmlns:p14="http://schemas.microsoft.com/office/powerpoint/2010/main" val="75440524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23F24B0-B108-DCC9-9C77-35C3AF1E508D}"/>
              </a:ext>
            </a:extLst>
          </p:cNvPr>
          <p:cNvPicPr>
            <a:picLocks noGrp="1" noChangeAspect="1"/>
          </p:cNvPicPr>
          <p:nvPr>
            <p:ph idx="1"/>
          </p:nvPr>
        </p:nvPicPr>
        <p:blipFill>
          <a:blip r:embed="rId2"/>
          <a:stretch>
            <a:fillRect/>
          </a:stretch>
        </p:blipFill>
        <p:spPr>
          <a:xfrm>
            <a:off x="494157" y="250276"/>
            <a:ext cx="8155686" cy="3668997"/>
          </a:xfrm>
          <a:prstGeom prst="rect">
            <a:avLst/>
          </a:prstGeom>
          <a:ln>
            <a:solidFill>
              <a:schemeClr val="accent6">
                <a:lumMod val="75000"/>
              </a:schemeClr>
            </a:solidFill>
          </a:ln>
          <a:effectLst>
            <a:innerShdw blurRad="114300">
              <a:schemeClr val="accent6">
                <a:lumMod val="75000"/>
              </a:schemeClr>
            </a:innerShdw>
          </a:effectLst>
        </p:spPr>
      </p:pic>
      <p:sp>
        <p:nvSpPr>
          <p:cNvPr id="5" name="TextBox 4">
            <a:extLst>
              <a:ext uri="{FF2B5EF4-FFF2-40B4-BE49-F238E27FC236}">
                <a16:creationId xmlns:a16="http://schemas.microsoft.com/office/drawing/2014/main" id="{61874575-5E6E-5427-24C8-F0F6DA337CE8}"/>
              </a:ext>
            </a:extLst>
          </p:cNvPr>
          <p:cNvSpPr txBox="1"/>
          <p:nvPr/>
        </p:nvSpPr>
        <p:spPr>
          <a:xfrm>
            <a:off x="655983" y="4621696"/>
            <a:ext cx="4394189" cy="1477328"/>
          </a:xfrm>
          <a:prstGeom prst="rect">
            <a:avLst/>
          </a:prstGeom>
          <a:noFill/>
        </p:spPr>
        <p:txBody>
          <a:bodyPr wrap="square" rtlCol="0">
            <a:spAutoFit/>
          </a:bodyPr>
          <a:lstStyle/>
          <a:p>
            <a:r>
              <a:rPr lang="lv-LV" b="1" dirty="0"/>
              <a:t>Līgo pagastā kopīgi atjaunots pontona tilts un tapusi dobe, izveidota pulcēšanās vieta- iekārtota lapene un ugunskura vieta, u.c. aktivitātes</a:t>
            </a:r>
          </a:p>
          <a:p>
            <a:endParaRPr lang="lv-LV" dirty="0"/>
          </a:p>
        </p:txBody>
      </p:sp>
      <p:pic>
        <p:nvPicPr>
          <p:cNvPr id="6" name="Attēls 5">
            <a:extLst>
              <a:ext uri="{FF2B5EF4-FFF2-40B4-BE49-F238E27FC236}">
                <a16:creationId xmlns:a16="http://schemas.microsoft.com/office/drawing/2014/main" id="{AB84513B-DDF5-D78E-7312-7485B79AE214}"/>
              </a:ext>
            </a:extLst>
          </p:cNvPr>
          <p:cNvPicPr>
            <a:picLocks noChangeAspect="1"/>
          </p:cNvPicPr>
          <p:nvPr/>
        </p:nvPicPr>
        <p:blipFill>
          <a:blip r:embed="rId3"/>
          <a:stretch>
            <a:fillRect/>
          </a:stretch>
        </p:blipFill>
        <p:spPr>
          <a:xfrm>
            <a:off x="6538188" y="4216603"/>
            <a:ext cx="4522237" cy="2641397"/>
          </a:xfrm>
          <a:prstGeom prst="rect">
            <a:avLst/>
          </a:prstGeom>
          <a:ln>
            <a:solidFill>
              <a:schemeClr val="accent6">
                <a:lumMod val="75000"/>
              </a:schemeClr>
            </a:solidFill>
          </a:ln>
          <a:effectLst>
            <a:innerShdw blurRad="114300">
              <a:schemeClr val="accent6">
                <a:lumMod val="75000"/>
              </a:schemeClr>
            </a:innerShdw>
          </a:effectLst>
        </p:spPr>
      </p:pic>
    </p:spTree>
    <p:extLst>
      <p:ext uri="{BB962C8B-B14F-4D97-AF65-F5344CB8AC3E}">
        <p14:creationId xmlns:p14="http://schemas.microsoft.com/office/powerpoint/2010/main" val="373249986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7AC1F28-D836-4DF7-31F8-34039267E0A7}"/>
              </a:ext>
            </a:extLst>
          </p:cNvPr>
          <p:cNvPicPr>
            <a:picLocks noGrp="1" noChangeAspect="1"/>
          </p:cNvPicPr>
          <p:nvPr>
            <p:ph idx="1"/>
          </p:nvPr>
        </p:nvPicPr>
        <p:blipFill>
          <a:blip r:embed="rId2"/>
          <a:stretch>
            <a:fillRect/>
          </a:stretch>
        </p:blipFill>
        <p:spPr>
          <a:xfrm>
            <a:off x="648866" y="110331"/>
            <a:ext cx="5801784" cy="4351338"/>
          </a:xfrm>
          <a:prstGeom prst="rect">
            <a:avLst/>
          </a:prstGeom>
          <a:effectLst>
            <a:innerShdw blurRad="114300">
              <a:schemeClr val="accent6">
                <a:lumMod val="75000"/>
              </a:schemeClr>
            </a:innerShdw>
          </a:effectLst>
        </p:spPr>
      </p:pic>
      <p:pic>
        <p:nvPicPr>
          <p:cNvPr id="5" name="Picture 4">
            <a:extLst>
              <a:ext uri="{FF2B5EF4-FFF2-40B4-BE49-F238E27FC236}">
                <a16:creationId xmlns:a16="http://schemas.microsoft.com/office/drawing/2014/main" id="{DD34A593-8DDE-B193-D9B9-C8009D15E3F3}"/>
              </a:ext>
            </a:extLst>
          </p:cNvPr>
          <p:cNvPicPr>
            <a:picLocks noChangeAspect="1"/>
          </p:cNvPicPr>
          <p:nvPr/>
        </p:nvPicPr>
        <p:blipFill>
          <a:blip r:embed="rId3"/>
          <a:stretch>
            <a:fillRect/>
          </a:stretch>
        </p:blipFill>
        <p:spPr>
          <a:xfrm>
            <a:off x="7207526" y="298174"/>
            <a:ext cx="4696239" cy="6261652"/>
          </a:xfrm>
          <a:prstGeom prst="rect">
            <a:avLst/>
          </a:prstGeom>
          <a:effectLst>
            <a:innerShdw blurRad="114300">
              <a:schemeClr val="accent6">
                <a:lumMod val="75000"/>
              </a:schemeClr>
            </a:innerShdw>
          </a:effectLst>
        </p:spPr>
      </p:pic>
      <p:sp>
        <p:nvSpPr>
          <p:cNvPr id="6" name="TextBox 5">
            <a:extLst>
              <a:ext uri="{FF2B5EF4-FFF2-40B4-BE49-F238E27FC236}">
                <a16:creationId xmlns:a16="http://schemas.microsoft.com/office/drawing/2014/main" id="{0E325122-42C6-560C-A107-4981F93B2BF5}"/>
              </a:ext>
            </a:extLst>
          </p:cNvPr>
          <p:cNvSpPr txBox="1"/>
          <p:nvPr/>
        </p:nvSpPr>
        <p:spPr>
          <a:xfrm>
            <a:off x="288235" y="4572000"/>
            <a:ext cx="6877675" cy="1938992"/>
          </a:xfrm>
          <a:prstGeom prst="rect">
            <a:avLst/>
          </a:prstGeom>
          <a:noFill/>
        </p:spPr>
        <p:txBody>
          <a:bodyPr wrap="square" rtlCol="0">
            <a:spAutoFit/>
          </a:bodyPr>
          <a:lstStyle/>
          <a:p>
            <a:r>
              <a:rPr lang="lv-LV" sz="2400" dirty="0"/>
              <a:t>Jaungulbenes pagasta jauniešu un vidējās paaudzes iniciatīvas grupas «Mēs par paaudžu sadarbību» projekta «Lai katrai mājai savs augļu dārzs» ietvaros sadarbībā ar SAC ,,Jaungulbenes Alejas” darbiniekiem 2021.g. iestādīja augļu kokus un ogulājus </a:t>
            </a:r>
          </a:p>
        </p:txBody>
      </p:sp>
    </p:spTree>
    <p:extLst>
      <p:ext uri="{BB962C8B-B14F-4D97-AF65-F5344CB8AC3E}">
        <p14:creationId xmlns:p14="http://schemas.microsoft.com/office/powerpoint/2010/main" val="176981545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10568-E04E-D984-911F-6055716CD3AA}"/>
              </a:ext>
            </a:extLst>
          </p:cNvPr>
          <p:cNvSpPr>
            <a:spLocks noGrp="1"/>
          </p:cNvSpPr>
          <p:nvPr>
            <p:ph type="title"/>
          </p:nvPr>
        </p:nvSpPr>
        <p:spPr/>
        <p:txBody>
          <a:bodyPr/>
          <a:lstStyle/>
          <a:p>
            <a:r>
              <a:rPr lang="lv-LV" b="1" i="1" dirty="0">
                <a:solidFill>
                  <a:schemeClr val="accent5">
                    <a:lumMod val="75000"/>
                  </a:schemeClr>
                </a:solidFill>
                <a:effectLst>
                  <a:outerShdw blurRad="38100" dist="38100" dir="2700000" algn="tl">
                    <a:srgbClr val="000000">
                      <a:alpha val="43137"/>
                    </a:srgbClr>
                  </a:outerShdw>
                </a:effectLst>
              </a:rPr>
              <a:t>Apkaimju ideju darbnīcas (Apkaimju sarunas)</a:t>
            </a:r>
          </a:p>
        </p:txBody>
      </p:sp>
      <p:sp>
        <p:nvSpPr>
          <p:cNvPr id="3" name="Content Placeholder 2">
            <a:extLst>
              <a:ext uri="{FF2B5EF4-FFF2-40B4-BE49-F238E27FC236}">
                <a16:creationId xmlns:a16="http://schemas.microsoft.com/office/drawing/2014/main" id="{6552E978-D58E-B36A-2670-BA0FFE2A2298}"/>
              </a:ext>
            </a:extLst>
          </p:cNvPr>
          <p:cNvSpPr>
            <a:spLocks noGrp="1"/>
          </p:cNvSpPr>
          <p:nvPr>
            <p:ph idx="1"/>
          </p:nvPr>
        </p:nvSpPr>
        <p:spPr>
          <a:xfrm>
            <a:off x="838200" y="1825625"/>
            <a:ext cx="6628002" cy="4351338"/>
          </a:xfrm>
        </p:spPr>
        <p:txBody>
          <a:bodyPr/>
          <a:lstStyle/>
          <a:p>
            <a:pPr algn="just"/>
            <a:r>
              <a:rPr lang="lv-LV" dirty="0"/>
              <a:t>2015., 2018., 2021., 2023.</a:t>
            </a:r>
          </a:p>
          <a:p>
            <a:pPr marL="0" indent="0" algn="just">
              <a:buNone/>
            </a:pPr>
            <a:r>
              <a:rPr lang="lv-LV" b="1" dirty="0"/>
              <a:t>Apkaimes ideju darbnīcas</a:t>
            </a:r>
            <a:r>
              <a:rPr lang="lv-LV" dirty="0"/>
              <a:t> – ideju darbnīcas/sarunas/diskusiju apļi tiek organizēti visos Gulbenes novada 13 pagastos un Gulbenes pilsētā ar mērķi apzināt Gulbenes novada aktīvo iedzīvotāju viedokļus par savas kopienas/vietas vajadzībām, prioritātēm, problēmām un to iespējamajiem risinājumiem, par līdzdalības iespējām.</a:t>
            </a:r>
          </a:p>
        </p:txBody>
      </p:sp>
      <p:pic>
        <p:nvPicPr>
          <p:cNvPr id="5" name="Picture 4">
            <a:extLst>
              <a:ext uri="{FF2B5EF4-FFF2-40B4-BE49-F238E27FC236}">
                <a16:creationId xmlns:a16="http://schemas.microsoft.com/office/drawing/2014/main" id="{94D91A67-96F3-4F22-4F40-256C0C337557}"/>
              </a:ext>
            </a:extLst>
          </p:cNvPr>
          <p:cNvPicPr>
            <a:picLocks noChangeAspect="1"/>
          </p:cNvPicPr>
          <p:nvPr/>
        </p:nvPicPr>
        <p:blipFill>
          <a:blip r:embed="rId4"/>
          <a:stretch>
            <a:fillRect/>
          </a:stretch>
        </p:blipFill>
        <p:spPr>
          <a:xfrm>
            <a:off x="7779854" y="2636242"/>
            <a:ext cx="3723033" cy="3744679"/>
          </a:xfrm>
          <a:prstGeom prst="rect">
            <a:avLst/>
          </a:prstGeom>
          <a:effectLst>
            <a:innerShdw blurRad="114300">
              <a:schemeClr val="accent6">
                <a:lumMod val="75000"/>
              </a:schemeClr>
            </a:innerShdw>
          </a:effectLst>
        </p:spPr>
      </p:pic>
    </p:spTree>
    <p:extLst>
      <p:ext uri="{BB962C8B-B14F-4D97-AF65-F5344CB8AC3E}">
        <p14:creationId xmlns:p14="http://schemas.microsoft.com/office/powerpoint/2010/main" val="10879928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3765AA3-76A2-4891-A6BA-3C2956BEAAA2}"/>
              </a:ext>
            </a:extLst>
          </p:cNvPr>
          <p:cNvSpPr>
            <a:spLocks noGrp="1"/>
          </p:cNvSpPr>
          <p:nvPr>
            <p:ph type="title"/>
          </p:nvPr>
        </p:nvSpPr>
        <p:spPr>
          <a:xfrm>
            <a:off x="954156" y="237345"/>
            <a:ext cx="10967499" cy="1256306"/>
          </a:xfrm>
        </p:spPr>
        <p:txBody>
          <a:bodyPr>
            <a:normAutofit fontScale="90000"/>
          </a:bodyPr>
          <a:lstStyle/>
          <a:p>
            <a:pPr algn="ctr"/>
            <a:r>
              <a:rPr lang="lv-LV" b="1" i="1" dirty="0">
                <a:solidFill>
                  <a:schemeClr val="accent5">
                    <a:lumMod val="75000"/>
                  </a:schemeClr>
                </a:solidFill>
                <a:effectLst>
                  <a:outerShdw blurRad="38100" dist="38100" dir="2700000" algn="tl">
                    <a:srgbClr val="000000">
                      <a:alpha val="43137"/>
                    </a:srgbClr>
                  </a:outerShdw>
                </a:effectLst>
              </a:rPr>
              <a:t>Apkaimes ideju darbnīcas 2021 </a:t>
            </a:r>
            <a:br>
              <a:rPr lang="lv-LV" b="1" i="1" dirty="0">
                <a:solidFill>
                  <a:schemeClr val="accent5">
                    <a:lumMod val="75000"/>
                  </a:schemeClr>
                </a:solidFill>
                <a:effectLst>
                  <a:outerShdw blurRad="38100" dist="38100" dir="2700000" algn="tl">
                    <a:srgbClr val="000000">
                      <a:alpha val="43137"/>
                    </a:srgbClr>
                  </a:outerShdw>
                </a:effectLst>
              </a:rPr>
            </a:br>
            <a:r>
              <a:rPr lang="lv-LV" b="1" i="1" dirty="0">
                <a:solidFill>
                  <a:schemeClr val="accent5">
                    <a:lumMod val="75000"/>
                  </a:schemeClr>
                </a:solidFill>
                <a:effectLst>
                  <a:outerShdw blurRad="38100" dist="38100" dir="2700000" algn="tl">
                    <a:srgbClr val="000000">
                      <a:alpha val="43137"/>
                    </a:srgbClr>
                  </a:outerShdw>
                </a:effectLst>
              </a:rPr>
              <a:t>«IDEJU TIRGUS» 100 EUR atbalsta IDEJAS</a:t>
            </a:r>
            <a:endParaRPr lang="en-US" b="1" i="1" dirty="0">
              <a:solidFill>
                <a:schemeClr val="accent5">
                  <a:lumMod val="75000"/>
                </a:schemeClr>
              </a:solidFill>
              <a:effectLst>
                <a:outerShdw blurRad="38100" dist="38100" dir="2700000" algn="tl">
                  <a:srgbClr val="000000">
                    <a:alpha val="43137"/>
                  </a:srgbClr>
                </a:outerShdw>
              </a:effectLst>
            </a:endParaRPr>
          </a:p>
        </p:txBody>
      </p:sp>
      <p:sp>
        <p:nvSpPr>
          <p:cNvPr id="4" name="Satura vietturis 3">
            <a:extLst>
              <a:ext uri="{FF2B5EF4-FFF2-40B4-BE49-F238E27FC236}">
                <a16:creationId xmlns:a16="http://schemas.microsoft.com/office/drawing/2014/main" id="{0C58F53B-4334-460D-8A51-13D386E3D3C3}"/>
              </a:ext>
            </a:extLst>
          </p:cNvPr>
          <p:cNvSpPr>
            <a:spLocks noGrp="1"/>
          </p:cNvSpPr>
          <p:nvPr>
            <p:ph sz="half" idx="2"/>
          </p:nvPr>
        </p:nvSpPr>
        <p:spPr>
          <a:xfrm>
            <a:off x="789838" y="1558017"/>
            <a:ext cx="5988629" cy="3777622"/>
          </a:xfrm>
        </p:spPr>
        <p:txBody>
          <a:bodyPr>
            <a:normAutofit/>
          </a:bodyPr>
          <a:lstStyle/>
          <a:p>
            <a:pPr algn="ctr"/>
            <a:r>
              <a:rPr lang="lv-LV" sz="2000" b="1" dirty="0"/>
              <a:t>Druvienas pagasts (27.07.2021.)</a:t>
            </a:r>
          </a:p>
          <a:p>
            <a:pPr marL="0" indent="0" algn="ctr">
              <a:buNone/>
            </a:pPr>
            <a:r>
              <a:rPr lang="lv-LV" sz="2000" b="1" u="sng" dirty="0"/>
              <a:t>Druvienas kapsētas labiekārtošana</a:t>
            </a:r>
          </a:p>
          <a:p>
            <a:pPr marL="0" indent="0" algn="just">
              <a:buNone/>
            </a:pPr>
            <a:r>
              <a:rPr lang="lv-LV" sz="2400" dirty="0"/>
              <a:t>14.augustā norisinājās Druvienas kapu sakopšanas talka, kuras laikā tika sakopta teritorija ap kapiem, ierīkoti kompostējamo atkritumu laukumi un atjaunota akas vinda. </a:t>
            </a:r>
          </a:p>
        </p:txBody>
      </p:sp>
      <p:pic>
        <p:nvPicPr>
          <p:cNvPr id="5" name="Attēls 4">
            <a:extLst>
              <a:ext uri="{FF2B5EF4-FFF2-40B4-BE49-F238E27FC236}">
                <a16:creationId xmlns:a16="http://schemas.microsoft.com/office/drawing/2014/main" id="{BED73726-433B-4E76-82F2-5DB0A32C1FC7}"/>
              </a:ext>
            </a:extLst>
          </p:cNvPr>
          <p:cNvPicPr>
            <a:picLocks noChangeAspect="1"/>
          </p:cNvPicPr>
          <p:nvPr/>
        </p:nvPicPr>
        <p:blipFill>
          <a:blip r:embed="rId2"/>
          <a:stretch>
            <a:fillRect/>
          </a:stretch>
        </p:blipFill>
        <p:spPr>
          <a:xfrm>
            <a:off x="966358" y="3895276"/>
            <a:ext cx="5471547" cy="2657120"/>
          </a:xfrm>
          <a:prstGeom prst="rect">
            <a:avLst/>
          </a:prstGeom>
          <a:effectLst>
            <a:innerShdw blurRad="114300">
              <a:schemeClr val="accent6">
                <a:lumMod val="75000"/>
              </a:schemeClr>
            </a:innerShdw>
          </a:effectLst>
        </p:spPr>
      </p:pic>
      <p:sp>
        <p:nvSpPr>
          <p:cNvPr id="6" name="Satura vietturis 2">
            <a:extLst>
              <a:ext uri="{FF2B5EF4-FFF2-40B4-BE49-F238E27FC236}">
                <a16:creationId xmlns:a16="http://schemas.microsoft.com/office/drawing/2014/main" id="{0630D03F-646B-4E6B-A5D3-A7B7FEB8FDC8}"/>
              </a:ext>
            </a:extLst>
          </p:cNvPr>
          <p:cNvSpPr>
            <a:spLocks noGrp="1"/>
          </p:cNvSpPr>
          <p:nvPr>
            <p:ph sz="half" idx="1"/>
          </p:nvPr>
        </p:nvSpPr>
        <p:spPr>
          <a:xfrm>
            <a:off x="7356775" y="1784317"/>
            <a:ext cx="4313864" cy="1000828"/>
          </a:xfrm>
        </p:spPr>
        <p:txBody>
          <a:bodyPr>
            <a:normAutofit/>
          </a:bodyPr>
          <a:lstStyle/>
          <a:p>
            <a:pPr algn="just"/>
            <a:r>
              <a:rPr lang="lv-LV" sz="2000" dirty="0"/>
              <a:t>Pēc talkas tika saņemts 200 EUR ziedojums ar mērķi turpināt kapu labiekārtošanas darbus.</a:t>
            </a:r>
          </a:p>
          <a:p>
            <a:pPr marL="0" indent="0" algn="just">
              <a:buNone/>
            </a:pPr>
            <a:endParaRPr lang="lv-LV" sz="2000" dirty="0"/>
          </a:p>
          <a:p>
            <a:pPr marL="0" indent="0" algn="ctr">
              <a:buNone/>
            </a:pPr>
            <a:endParaRPr lang="en-US" sz="2000" dirty="0"/>
          </a:p>
        </p:txBody>
      </p:sp>
      <p:pic>
        <p:nvPicPr>
          <p:cNvPr id="12" name="Attēls 11">
            <a:extLst>
              <a:ext uri="{FF2B5EF4-FFF2-40B4-BE49-F238E27FC236}">
                <a16:creationId xmlns:a16="http://schemas.microsoft.com/office/drawing/2014/main" id="{B23B6608-2D6D-441E-B9E1-DECBB7599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001" y="2785145"/>
            <a:ext cx="4493928" cy="3767251"/>
          </a:xfrm>
          <a:prstGeom prst="rect">
            <a:avLst/>
          </a:prstGeom>
          <a:effectLst>
            <a:innerShdw blurRad="114300">
              <a:schemeClr val="accent6">
                <a:lumMod val="75000"/>
              </a:schemeClr>
            </a:innerShdw>
          </a:effectLst>
        </p:spPr>
      </p:pic>
    </p:spTree>
    <p:extLst>
      <p:ext uri="{BB962C8B-B14F-4D97-AF65-F5344CB8AC3E}">
        <p14:creationId xmlns:p14="http://schemas.microsoft.com/office/powerpoint/2010/main" val="285896251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theme/theme1.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4766</TotalTime>
  <Words>958</Words>
  <Application>Microsoft Office PowerPoint</Application>
  <PresentationFormat>Platekrāna</PresentationFormat>
  <Paragraphs>71</Paragraphs>
  <Slides>19</Slides>
  <Notes>0</Notes>
  <HiddenSlides>0</HiddenSlides>
  <MMClips>0</MMClips>
  <ScaleCrop>false</ScaleCrop>
  <HeadingPairs>
    <vt:vector size="6" baseType="variant">
      <vt:variant>
        <vt:lpstr>Lietotie fonti</vt:lpstr>
      </vt:variant>
      <vt:variant>
        <vt:i4>5</vt:i4>
      </vt:variant>
      <vt:variant>
        <vt:lpstr>Dizains</vt:lpstr>
      </vt:variant>
      <vt:variant>
        <vt:i4>1</vt:i4>
      </vt:variant>
      <vt:variant>
        <vt:lpstr>Slaidu virsraksti</vt:lpstr>
      </vt:variant>
      <vt:variant>
        <vt:i4>19</vt:i4>
      </vt:variant>
    </vt:vector>
  </HeadingPairs>
  <TitlesOfParts>
    <vt:vector size="25" baseType="lpstr">
      <vt:lpstr>Arial</vt:lpstr>
      <vt:lpstr>Calibri</vt:lpstr>
      <vt:lpstr>Calibri Light</vt:lpstr>
      <vt:lpstr>Times New Roman</vt:lpstr>
      <vt:lpstr>Wingdings 3</vt:lpstr>
      <vt:lpstr>Office dizains</vt:lpstr>
      <vt:lpstr>Konference  «KOPIENA KOPIENAI»</vt:lpstr>
      <vt:lpstr>PowerPoint prezentācija</vt:lpstr>
      <vt:lpstr>Biedrības SATEKA Mazie projektu konkursi</vt:lpstr>
      <vt:lpstr>PowerPoint prezentācija</vt:lpstr>
      <vt:lpstr>PowerPoint prezentācija</vt:lpstr>
      <vt:lpstr>PowerPoint prezentācija</vt:lpstr>
      <vt:lpstr>PowerPoint prezentācija</vt:lpstr>
      <vt:lpstr>Apkaimju ideju darbnīcas (Apkaimju sarunas)</vt:lpstr>
      <vt:lpstr>Apkaimes ideju darbnīcas 2021  «IDEJU TIRGUS» 100 EUR atbalsta IDEJAS</vt:lpstr>
      <vt:lpstr>Apkaimes ideju darbnīcas 2021  «IDEJU TIRGUS» 100 EUR atbalsta IDEJAS</vt:lpstr>
      <vt:lpstr>Pieredzes apmaiņas brauciens «IEPAZĪSTI SAVAS TERITORIJAS SABIEDRISKĀS ORGANIZĀCIJAS!»</vt:lpstr>
      <vt:lpstr>NVO gadatirgus 2022</vt:lpstr>
      <vt:lpstr>NVO gadatirgus 2022</vt:lpstr>
      <vt:lpstr>Informatīvais izdevums  «NVO! Nāc! Veido! Organizē!» </vt:lpstr>
      <vt:lpstr>PowerPoint prezentācija</vt:lpstr>
      <vt:lpstr>Izveidots materiāls “Desmit soļi veiksmīgai finansējuma piesaistei nevalstiskajām organizācijām”.   Ceļvedī ir sagatavots 10 soļu apraksts, kā pakāpeniski attīstīt ideju no tās rašanās brīža līdz pilnīgai īstenošanai. Tajā iekļauti ne tikai aprakstošas sadaļas, bet arī piemēri, padomi un ieteikumi, kurus ir vērtīgi ņemt vērā veidojot savas organizācijas idejas īstenošanas plānu </vt:lpstr>
      <vt:lpstr>Atbalsts uzņēmējiem</vt:lpstr>
      <vt:lpstr>IESPĒJAS SABIEDRĪBAS IESAISTES UZLABOŠANAI</vt:lpstr>
      <vt:lpstr>PowerPoint prezentācija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SVVA stratēģijas nosaukums</dc:title>
  <dc:creator>Andra Karlsone</dc:creator>
  <cp:lastModifiedBy>Torn Kalni</cp:lastModifiedBy>
  <cp:revision>261</cp:revision>
  <cp:lastPrinted>2016-01-25T13:05:01Z</cp:lastPrinted>
  <dcterms:created xsi:type="dcterms:W3CDTF">2015-12-15T11:36:55Z</dcterms:created>
  <dcterms:modified xsi:type="dcterms:W3CDTF">2023-10-25T17:42:24Z</dcterms:modified>
</cp:coreProperties>
</file>